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8"/>
  </p:notesMasterIdLst>
  <p:sldIdLst>
    <p:sldId id="257" r:id="rId3"/>
    <p:sldId id="258" r:id="rId4"/>
    <p:sldId id="259" r:id="rId5"/>
    <p:sldId id="260" r:id="rId6"/>
    <p:sldId id="294" r:id="rId7"/>
    <p:sldId id="296" r:id="rId8"/>
    <p:sldId id="298" r:id="rId9"/>
    <p:sldId id="299" r:id="rId10"/>
    <p:sldId id="300" r:id="rId11"/>
    <p:sldId id="301" r:id="rId12"/>
    <p:sldId id="302" r:id="rId13"/>
    <p:sldId id="304" r:id="rId14"/>
    <p:sldId id="30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1" r:id="rId28"/>
    <p:sldId id="282" r:id="rId29"/>
    <p:sldId id="279" r:id="rId30"/>
    <p:sldId id="283" r:id="rId31"/>
    <p:sldId id="284" r:id="rId32"/>
    <p:sldId id="286" r:id="rId33"/>
    <p:sldId id="287" r:id="rId34"/>
    <p:sldId id="291" r:id="rId35"/>
    <p:sldId id="292" r:id="rId36"/>
    <p:sldId id="293"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86" d="100"/>
          <a:sy n="86" d="100"/>
        </p:scale>
        <p:origin x="39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C1AA8-6B87-4EAF-B39E-3E4020BB9AF9}" type="datetimeFigureOut">
              <a:rPr lang="en-NZ" smtClean="0"/>
              <a:t>18/08/2020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7511C-C702-41B3-9810-94D2F488BD28}" type="slidenum">
              <a:rPr lang="en-NZ" smtClean="0"/>
              <a:t>‹#›</a:t>
            </a:fld>
            <a:endParaRPr lang="en-NZ"/>
          </a:p>
        </p:txBody>
      </p:sp>
    </p:spTree>
    <p:extLst>
      <p:ext uri="{BB962C8B-B14F-4D97-AF65-F5344CB8AC3E}">
        <p14:creationId xmlns:p14="http://schemas.microsoft.com/office/powerpoint/2010/main" val="53957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853ABE-5B16-40B8-AA36-DFC56B1F8800}"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2771" name="Rectangle 2"/>
          <p:cNvSpPr>
            <a:spLocks noGrp="1" noRot="1" noChangeAspect="1" noChangeArrowheads="1" noTextEdit="1"/>
          </p:cNvSpPr>
          <p:nvPr>
            <p:ph type="sldImg"/>
          </p:nvPr>
        </p:nvSpPr>
        <p:spPr>
          <a:xfrm>
            <a:off x="90488" y="744538"/>
            <a:ext cx="6616700" cy="3722687"/>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NZ" altLang="en-US"/>
              <a:t>Focus of this session is on the first step of research proposal that is defining the scope of your research.</a:t>
            </a:r>
          </a:p>
          <a:p>
            <a:pPr marL="228600" indent="-228600" eaLnBrk="1" hangingPunct="1"/>
            <a:r>
              <a:rPr lang="en-NZ" altLang="en-US"/>
              <a:t>What does that mean?</a:t>
            </a:r>
          </a:p>
          <a:p>
            <a:pPr marL="228600" indent="-228600" eaLnBrk="1" hangingPunct="1"/>
            <a:r>
              <a:rPr lang="en-NZ" altLang="en-US"/>
              <a:t>What you will and will not cover-from the general to the specific</a:t>
            </a:r>
          </a:p>
          <a:p>
            <a:pPr marL="228600" indent="-228600" eaLnBrk="1" hangingPunct="1"/>
            <a:r>
              <a:rPr lang="en-NZ" altLang="en-US"/>
              <a:t>So look at</a:t>
            </a:r>
          </a:p>
          <a:p>
            <a:pPr marL="228600" indent="-228600" eaLnBrk="1" hangingPunct="1">
              <a:buFontTx/>
              <a:buAutoNum type="arabicPeriod"/>
            </a:pPr>
            <a:r>
              <a:rPr lang="en-NZ" altLang="en-US"/>
              <a:t>Getting started-don’t know what to study</a:t>
            </a:r>
          </a:p>
          <a:p>
            <a:pPr marL="228600" indent="-228600" eaLnBrk="1" hangingPunct="1">
              <a:buFontTx/>
              <a:buAutoNum type="arabicPeriod"/>
            </a:pPr>
            <a:r>
              <a:rPr lang="en-NZ" altLang="en-US"/>
              <a:t>Refining process</a:t>
            </a:r>
          </a:p>
          <a:p>
            <a:pPr marL="228600" indent="-228600" eaLnBrk="1" hangingPunct="1">
              <a:buFontTx/>
              <a:buAutoNum type="arabicPeriod"/>
            </a:pPr>
            <a:endParaRPr lang="en-GB" altLang="en-US"/>
          </a:p>
        </p:txBody>
      </p:sp>
    </p:spTree>
    <p:extLst>
      <p:ext uri="{BB962C8B-B14F-4D97-AF65-F5344CB8AC3E}">
        <p14:creationId xmlns:p14="http://schemas.microsoft.com/office/powerpoint/2010/main" val="1301334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(curriculum, teachers, careers advisors</a:t>
            </a:r>
            <a:endParaRPr lang="en-NZ"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6A5B3D-5406-4382-8FCC-1B44AAD32D5C}" type="slidenum">
              <a:rPr kumimoji="0" lang="en-NZ"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NZ"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9370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D055F8-1703-470F-9A17-87EA7CCFF200}" type="slidenum">
              <a:rPr kumimoji="0" lang="en-NZ"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NZ"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9811" name="Rectangle 2"/>
          <p:cNvSpPr>
            <a:spLocks noGrp="1" noRot="1" noChangeAspect="1" noChangeArrowheads="1" noTextEdit="1"/>
          </p:cNvSpPr>
          <p:nvPr>
            <p:ph type="sldImg"/>
          </p:nvPr>
        </p:nvSpPr>
        <p:spPr>
          <a:xfrm>
            <a:off x="90488" y="744538"/>
            <a:ext cx="6616700" cy="3722687"/>
          </a:xfrm>
          <a:ln/>
        </p:spPr>
      </p:sp>
      <p:sp>
        <p:nvSpPr>
          <p:cNvPr id="119812" name="Rectangle 3"/>
          <p:cNvSpPr>
            <a:spLocks noGrp="1" noChangeArrowheads="1"/>
          </p:cNvSpPr>
          <p:nvPr>
            <p:ph type="body" idx="1"/>
          </p:nvPr>
        </p:nvSpPr>
        <p:spPr>
          <a:xfrm>
            <a:off x="906463" y="4716464"/>
            <a:ext cx="4984750" cy="4467225"/>
          </a:xfrm>
          <a:noFill/>
          <a:ln/>
        </p:spPr>
        <p:txBody>
          <a:bodyPr/>
          <a:lstStyle/>
          <a:p>
            <a:pPr eaLnBrk="1" hangingPunct="1"/>
            <a:endParaRPr lang="en-US"/>
          </a:p>
        </p:txBody>
      </p:sp>
    </p:spTree>
    <p:extLst>
      <p:ext uri="{BB962C8B-B14F-4D97-AF65-F5344CB8AC3E}">
        <p14:creationId xmlns:p14="http://schemas.microsoft.com/office/powerpoint/2010/main" val="352937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D055F8-1703-470F-9A17-87EA7CCFF200}" type="slidenum">
              <a:rPr kumimoji="0" lang="en-NZ"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NZ"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9811" name="Rectangle 2"/>
          <p:cNvSpPr>
            <a:spLocks noGrp="1" noRot="1" noChangeAspect="1" noChangeArrowheads="1" noTextEdit="1"/>
          </p:cNvSpPr>
          <p:nvPr>
            <p:ph type="sldImg"/>
          </p:nvPr>
        </p:nvSpPr>
        <p:spPr>
          <a:xfrm>
            <a:off x="90488" y="744538"/>
            <a:ext cx="6616700" cy="3722687"/>
          </a:xfrm>
          <a:ln/>
        </p:spPr>
      </p:sp>
      <p:sp>
        <p:nvSpPr>
          <p:cNvPr id="119812" name="Rectangle 3"/>
          <p:cNvSpPr>
            <a:spLocks noGrp="1" noChangeArrowheads="1"/>
          </p:cNvSpPr>
          <p:nvPr>
            <p:ph type="body" idx="1"/>
          </p:nvPr>
        </p:nvSpPr>
        <p:spPr>
          <a:xfrm>
            <a:off x="906463" y="4716464"/>
            <a:ext cx="4984750" cy="4467225"/>
          </a:xfrm>
          <a:noFill/>
          <a:ln/>
        </p:spPr>
        <p:txBody>
          <a:bodyPr/>
          <a:lstStyle/>
          <a:p>
            <a:pPr eaLnBrk="1" hangingPunct="1"/>
            <a:endParaRPr lang="en-US"/>
          </a:p>
        </p:txBody>
      </p:sp>
    </p:spTree>
    <p:extLst>
      <p:ext uri="{BB962C8B-B14F-4D97-AF65-F5344CB8AC3E}">
        <p14:creationId xmlns:p14="http://schemas.microsoft.com/office/powerpoint/2010/main" val="4284173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D055F8-1703-470F-9A17-87EA7CCFF200}" type="slidenum">
              <a:rPr kumimoji="0" lang="en-NZ"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NZ"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9811" name="Rectangle 2"/>
          <p:cNvSpPr>
            <a:spLocks noGrp="1" noRot="1" noChangeAspect="1" noChangeArrowheads="1" noTextEdit="1"/>
          </p:cNvSpPr>
          <p:nvPr>
            <p:ph type="sldImg"/>
          </p:nvPr>
        </p:nvSpPr>
        <p:spPr>
          <a:xfrm>
            <a:off x="90488" y="744538"/>
            <a:ext cx="6616700" cy="3722687"/>
          </a:xfrm>
          <a:ln/>
        </p:spPr>
      </p:sp>
      <p:sp>
        <p:nvSpPr>
          <p:cNvPr id="119812" name="Rectangle 3"/>
          <p:cNvSpPr>
            <a:spLocks noGrp="1" noChangeArrowheads="1"/>
          </p:cNvSpPr>
          <p:nvPr>
            <p:ph type="body" idx="1"/>
          </p:nvPr>
        </p:nvSpPr>
        <p:spPr>
          <a:xfrm>
            <a:off x="906463" y="4716464"/>
            <a:ext cx="4984750" cy="4467225"/>
          </a:xfrm>
          <a:noFill/>
          <a:ln/>
        </p:spPr>
        <p:txBody>
          <a:bodyPr/>
          <a:lstStyle/>
          <a:p>
            <a:pPr eaLnBrk="1" hangingPunct="1"/>
            <a:endParaRPr lang="en-US"/>
          </a:p>
        </p:txBody>
      </p:sp>
    </p:spTree>
    <p:extLst>
      <p:ext uri="{BB962C8B-B14F-4D97-AF65-F5344CB8AC3E}">
        <p14:creationId xmlns:p14="http://schemas.microsoft.com/office/powerpoint/2010/main" val="3769101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D055F8-1703-470F-9A17-87EA7CCFF200}" type="slidenum">
              <a:rPr kumimoji="0" lang="en-NZ"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NZ"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9811" name="Rectangle 2"/>
          <p:cNvSpPr>
            <a:spLocks noGrp="1" noRot="1" noChangeAspect="1" noChangeArrowheads="1" noTextEdit="1"/>
          </p:cNvSpPr>
          <p:nvPr>
            <p:ph type="sldImg"/>
          </p:nvPr>
        </p:nvSpPr>
        <p:spPr>
          <a:xfrm>
            <a:off x="90488" y="744538"/>
            <a:ext cx="6616700" cy="3722687"/>
          </a:xfrm>
          <a:ln/>
        </p:spPr>
      </p:sp>
      <p:sp>
        <p:nvSpPr>
          <p:cNvPr id="119812" name="Rectangle 3"/>
          <p:cNvSpPr>
            <a:spLocks noGrp="1" noChangeArrowheads="1"/>
          </p:cNvSpPr>
          <p:nvPr>
            <p:ph type="body" idx="1"/>
          </p:nvPr>
        </p:nvSpPr>
        <p:spPr>
          <a:xfrm>
            <a:off x="906463" y="4716464"/>
            <a:ext cx="4984750" cy="4467225"/>
          </a:xfrm>
          <a:noFill/>
          <a:ln/>
        </p:spPr>
        <p:txBody>
          <a:bodyPr/>
          <a:lstStyle/>
          <a:p>
            <a:pPr eaLnBrk="1" hangingPunct="1"/>
            <a:endParaRPr lang="en-US"/>
          </a:p>
        </p:txBody>
      </p:sp>
    </p:spTree>
    <p:extLst>
      <p:ext uri="{BB962C8B-B14F-4D97-AF65-F5344CB8AC3E}">
        <p14:creationId xmlns:p14="http://schemas.microsoft.com/office/powerpoint/2010/main" val="348373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D055F8-1703-470F-9A17-87EA7CCFF200}" type="slidenum">
              <a:rPr kumimoji="0" lang="en-NZ"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NZ"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9811" name="Rectangle 2"/>
          <p:cNvSpPr>
            <a:spLocks noGrp="1" noRot="1" noChangeAspect="1" noChangeArrowheads="1" noTextEdit="1"/>
          </p:cNvSpPr>
          <p:nvPr>
            <p:ph type="sldImg"/>
          </p:nvPr>
        </p:nvSpPr>
        <p:spPr>
          <a:xfrm>
            <a:off x="917575" y="744538"/>
            <a:ext cx="4962525" cy="3722687"/>
          </a:xfrm>
          <a:ln/>
        </p:spPr>
      </p:sp>
      <p:sp>
        <p:nvSpPr>
          <p:cNvPr id="119812" name="Rectangle 3"/>
          <p:cNvSpPr>
            <a:spLocks noGrp="1" noChangeArrowheads="1"/>
          </p:cNvSpPr>
          <p:nvPr>
            <p:ph type="body" idx="1"/>
          </p:nvPr>
        </p:nvSpPr>
        <p:spPr>
          <a:xfrm>
            <a:off x="906463" y="4716464"/>
            <a:ext cx="4984750" cy="4467225"/>
          </a:xfrm>
          <a:noFill/>
          <a:ln/>
        </p:spPr>
        <p:txBody>
          <a:bodyPr/>
          <a:lstStyle/>
          <a:p>
            <a:pPr eaLnBrk="1" hangingPunct="1"/>
            <a:endParaRPr lang="en-US"/>
          </a:p>
        </p:txBody>
      </p:sp>
    </p:spTree>
    <p:extLst>
      <p:ext uri="{BB962C8B-B14F-4D97-AF65-F5344CB8AC3E}">
        <p14:creationId xmlns:p14="http://schemas.microsoft.com/office/powerpoint/2010/main" val="620555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D055F8-1703-470F-9A17-87EA7CCFF200}" type="slidenum">
              <a:rPr kumimoji="0" lang="en-NZ"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NZ"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9811" name="Rectangle 2"/>
          <p:cNvSpPr>
            <a:spLocks noGrp="1" noRot="1" noChangeAspect="1" noChangeArrowheads="1" noTextEdit="1"/>
          </p:cNvSpPr>
          <p:nvPr>
            <p:ph type="sldImg"/>
          </p:nvPr>
        </p:nvSpPr>
        <p:spPr>
          <a:xfrm>
            <a:off x="917575" y="744538"/>
            <a:ext cx="4962525" cy="3722687"/>
          </a:xfrm>
          <a:ln/>
        </p:spPr>
      </p:sp>
      <p:sp>
        <p:nvSpPr>
          <p:cNvPr id="119812" name="Rectangle 3"/>
          <p:cNvSpPr>
            <a:spLocks noGrp="1" noChangeArrowheads="1"/>
          </p:cNvSpPr>
          <p:nvPr>
            <p:ph type="body" idx="1"/>
          </p:nvPr>
        </p:nvSpPr>
        <p:spPr>
          <a:xfrm>
            <a:off x="906463" y="4716464"/>
            <a:ext cx="4984750" cy="4467225"/>
          </a:xfrm>
          <a:noFill/>
          <a:ln/>
        </p:spPr>
        <p:txBody>
          <a:bodyPr/>
          <a:lstStyle/>
          <a:p>
            <a:pPr eaLnBrk="1" hangingPunct="1"/>
            <a:endParaRPr lang="en-US"/>
          </a:p>
        </p:txBody>
      </p:sp>
    </p:spTree>
    <p:extLst>
      <p:ext uri="{BB962C8B-B14F-4D97-AF65-F5344CB8AC3E}">
        <p14:creationId xmlns:p14="http://schemas.microsoft.com/office/powerpoint/2010/main" val="124758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62E75826-5293-4F90-8311-53B15501663C}" type="slidenum">
              <a:rPr lang="en-GB"/>
              <a:pPr>
                <a:defRPr/>
              </a:pPr>
              <a:t>‹#›</a:t>
            </a:fld>
            <a:endParaRPr lang="en-GB"/>
          </a:p>
        </p:txBody>
      </p:sp>
    </p:spTree>
    <p:extLst>
      <p:ext uri="{BB962C8B-B14F-4D97-AF65-F5344CB8AC3E}">
        <p14:creationId xmlns:p14="http://schemas.microsoft.com/office/powerpoint/2010/main" val="50379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NZ"/>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5BF44A67-B994-4281-B32D-7D0D88C19B27}" type="slidenum">
              <a:rPr lang="en-GB"/>
              <a:pPr>
                <a:defRPr/>
              </a:pPr>
              <a:t>‹#›</a:t>
            </a:fld>
            <a:endParaRPr lang="en-GB"/>
          </a:p>
        </p:txBody>
      </p:sp>
    </p:spTree>
    <p:extLst>
      <p:ext uri="{BB962C8B-B14F-4D97-AF65-F5344CB8AC3E}">
        <p14:creationId xmlns:p14="http://schemas.microsoft.com/office/powerpoint/2010/main" val="374915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DBA7FFF-EC38-4338-A7AE-8EB389393CAC}" type="slidenum">
              <a:rPr lang="en-GB"/>
              <a:pPr>
                <a:defRPr/>
              </a:pPr>
              <a:t>‹#›</a:t>
            </a:fld>
            <a:endParaRPr lang="en-GB"/>
          </a:p>
        </p:txBody>
      </p:sp>
    </p:spTree>
    <p:extLst>
      <p:ext uri="{BB962C8B-B14F-4D97-AF65-F5344CB8AC3E}">
        <p14:creationId xmlns:p14="http://schemas.microsoft.com/office/powerpoint/2010/main" val="39017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6EE3472-A744-4599-8893-49B0E2E31B56}" type="slidenum">
              <a:rPr lang="en-GB"/>
              <a:pPr>
                <a:defRPr/>
              </a:pPr>
              <a:t>‹#›</a:t>
            </a:fld>
            <a:endParaRPr lang="en-GB"/>
          </a:p>
        </p:txBody>
      </p:sp>
    </p:spTree>
    <p:extLst>
      <p:ext uri="{BB962C8B-B14F-4D97-AF65-F5344CB8AC3E}">
        <p14:creationId xmlns:p14="http://schemas.microsoft.com/office/powerpoint/2010/main" val="496595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53B5F8D-E564-4E0D-B568-981470CCDCF6}" type="slidenum">
              <a:rPr lang="en-GB"/>
              <a:pPr>
                <a:defRPr/>
              </a:pPr>
              <a:t>‹#›</a:t>
            </a:fld>
            <a:endParaRPr lang="en-GB"/>
          </a:p>
        </p:txBody>
      </p:sp>
    </p:spTree>
    <p:extLst>
      <p:ext uri="{BB962C8B-B14F-4D97-AF65-F5344CB8AC3E}">
        <p14:creationId xmlns:p14="http://schemas.microsoft.com/office/powerpoint/2010/main" val="265847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93855C0-B738-4B72-827B-ABC9E1D881B2}" type="slidenum">
              <a:rPr lang="en-GB"/>
              <a:pPr>
                <a:defRPr/>
              </a:pPr>
              <a:t>‹#›</a:t>
            </a:fld>
            <a:endParaRPr lang="en-GB"/>
          </a:p>
        </p:txBody>
      </p:sp>
    </p:spTree>
    <p:extLst>
      <p:ext uri="{BB962C8B-B14F-4D97-AF65-F5344CB8AC3E}">
        <p14:creationId xmlns:p14="http://schemas.microsoft.com/office/powerpoint/2010/main" val="1323367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D88DB88-2FBE-4206-9C81-34988D644B68}" type="slidenum">
              <a:rPr lang="en-GB"/>
              <a:pPr>
                <a:defRPr/>
              </a:pPr>
              <a:t>‹#›</a:t>
            </a:fld>
            <a:endParaRPr lang="en-GB"/>
          </a:p>
        </p:txBody>
      </p:sp>
    </p:spTree>
    <p:extLst>
      <p:ext uri="{BB962C8B-B14F-4D97-AF65-F5344CB8AC3E}">
        <p14:creationId xmlns:p14="http://schemas.microsoft.com/office/powerpoint/2010/main" val="628913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697F2D6-A51F-4151-A028-410AA4EEEA42}" type="slidenum">
              <a:rPr lang="en-GB"/>
              <a:pPr>
                <a:defRPr/>
              </a:pPr>
              <a:t>‹#›</a:t>
            </a:fld>
            <a:endParaRPr lang="en-GB"/>
          </a:p>
        </p:txBody>
      </p:sp>
    </p:spTree>
    <p:extLst>
      <p:ext uri="{BB962C8B-B14F-4D97-AF65-F5344CB8AC3E}">
        <p14:creationId xmlns:p14="http://schemas.microsoft.com/office/powerpoint/2010/main" val="3066753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00BD1D1-09E9-4AB4-9629-1C4576CA5D99}" type="slidenum">
              <a:rPr lang="en-GB"/>
              <a:pPr>
                <a:defRPr/>
              </a:pPr>
              <a:t>‹#›</a:t>
            </a:fld>
            <a:endParaRPr lang="en-GB"/>
          </a:p>
        </p:txBody>
      </p:sp>
    </p:spTree>
    <p:extLst>
      <p:ext uri="{BB962C8B-B14F-4D97-AF65-F5344CB8AC3E}">
        <p14:creationId xmlns:p14="http://schemas.microsoft.com/office/powerpoint/2010/main" val="3087601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9AEC55C-ABC7-4E3D-B799-AD70F0D22B27}" type="slidenum">
              <a:rPr lang="en-GB"/>
              <a:pPr>
                <a:defRPr/>
              </a:pPr>
              <a:t>‹#›</a:t>
            </a:fld>
            <a:endParaRPr lang="en-GB"/>
          </a:p>
        </p:txBody>
      </p:sp>
    </p:spTree>
    <p:extLst>
      <p:ext uri="{BB962C8B-B14F-4D97-AF65-F5344CB8AC3E}">
        <p14:creationId xmlns:p14="http://schemas.microsoft.com/office/powerpoint/2010/main" val="4019922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C33171F-7893-45C5-83B2-FFE097429300}" type="slidenum">
              <a:rPr lang="en-GB"/>
              <a:pPr>
                <a:defRPr/>
              </a:pPr>
              <a:t>‹#›</a:t>
            </a:fld>
            <a:endParaRPr lang="en-GB"/>
          </a:p>
        </p:txBody>
      </p:sp>
    </p:spTree>
    <p:extLst>
      <p:ext uri="{BB962C8B-B14F-4D97-AF65-F5344CB8AC3E}">
        <p14:creationId xmlns:p14="http://schemas.microsoft.com/office/powerpoint/2010/main" val="402970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NZ"/>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14C657A5-D7B9-4009-9FF3-427A395F9F0D}" type="slidenum">
              <a:rPr lang="en-GB"/>
              <a:pPr>
                <a:defRPr/>
              </a:pPr>
              <a:t>‹#›</a:t>
            </a:fld>
            <a:endParaRPr lang="en-GB"/>
          </a:p>
        </p:txBody>
      </p:sp>
    </p:spTree>
    <p:extLst>
      <p:ext uri="{BB962C8B-B14F-4D97-AF65-F5344CB8AC3E}">
        <p14:creationId xmlns:p14="http://schemas.microsoft.com/office/powerpoint/2010/main" val="2971354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5D1FCE1-2A9C-4A1D-9D10-9F391C04E584}" type="slidenum">
              <a:rPr lang="en-GB"/>
              <a:pPr>
                <a:defRPr/>
              </a:pPr>
              <a:t>‹#›</a:t>
            </a:fld>
            <a:endParaRPr lang="en-GB"/>
          </a:p>
        </p:txBody>
      </p:sp>
    </p:spTree>
    <p:extLst>
      <p:ext uri="{BB962C8B-B14F-4D97-AF65-F5344CB8AC3E}">
        <p14:creationId xmlns:p14="http://schemas.microsoft.com/office/powerpoint/2010/main" val="1873091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E196146-836C-4BB6-81CD-12D7093D87A1}" type="slidenum">
              <a:rPr lang="en-GB"/>
              <a:pPr>
                <a:defRPr/>
              </a:pPr>
              <a:t>‹#›</a:t>
            </a:fld>
            <a:endParaRPr lang="en-GB"/>
          </a:p>
        </p:txBody>
      </p:sp>
    </p:spTree>
    <p:extLst>
      <p:ext uri="{BB962C8B-B14F-4D97-AF65-F5344CB8AC3E}">
        <p14:creationId xmlns:p14="http://schemas.microsoft.com/office/powerpoint/2010/main" val="1791065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29FD474-96DC-42B7-BEEC-2E388D047E36}" type="slidenum">
              <a:rPr lang="en-GB"/>
              <a:pPr>
                <a:defRPr/>
              </a:pPr>
              <a:t>‹#›</a:t>
            </a:fld>
            <a:endParaRPr lang="en-GB"/>
          </a:p>
        </p:txBody>
      </p:sp>
    </p:spTree>
    <p:extLst>
      <p:ext uri="{BB962C8B-B14F-4D97-AF65-F5344CB8AC3E}">
        <p14:creationId xmlns:p14="http://schemas.microsoft.com/office/powerpoint/2010/main" val="788368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NZ"/>
          </a:p>
        </p:txBody>
      </p:sp>
      <p:sp>
        <p:nvSpPr>
          <p:cNvPr id="3" name="Content Placeholder 2"/>
          <p:cNvSpPr>
            <a:spLocks noGrp="1"/>
          </p:cNvSpPr>
          <p:nvPr>
            <p:ph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7853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182B74D-8D79-450B-B2B9-E069200A69C1}" type="slidenum">
              <a:rPr lang="en-GB"/>
              <a:pPr>
                <a:defRPr/>
              </a:pPr>
              <a:t>‹#›</a:t>
            </a:fld>
            <a:endParaRPr lang="en-GB"/>
          </a:p>
        </p:txBody>
      </p:sp>
    </p:spTree>
    <p:extLst>
      <p:ext uri="{BB962C8B-B14F-4D97-AF65-F5344CB8AC3E}">
        <p14:creationId xmlns:p14="http://schemas.microsoft.com/office/powerpoint/2010/main" val="423196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NZ"/>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0A8CC88F-A1C6-48A3-B3BA-26958DA11070}" type="slidenum">
              <a:rPr lang="en-GB"/>
              <a:pPr>
                <a:defRPr/>
              </a:pPr>
              <a:t>‹#›</a:t>
            </a:fld>
            <a:endParaRPr lang="en-GB"/>
          </a:p>
        </p:txBody>
      </p:sp>
    </p:spTree>
    <p:extLst>
      <p:ext uri="{BB962C8B-B14F-4D97-AF65-F5344CB8AC3E}">
        <p14:creationId xmlns:p14="http://schemas.microsoft.com/office/powerpoint/2010/main" val="242292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p:cNvSpPr>
            <a:spLocks noGrp="1"/>
          </p:cNvSpPr>
          <p:nvPr>
            <p:ph type="dt" sz="half" idx="10"/>
          </p:nvPr>
        </p:nvSpPr>
        <p:spPr>
          <a:ln/>
        </p:spPr>
        <p:txBody>
          <a:bodyPr/>
          <a:lstStyle>
            <a:lvl1pPr>
              <a:defRPr/>
            </a:lvl1pPr>
          </a:lstStyle>
          <a:p>
            <a:pPr>
              <a:defRPr/>
            </a:pPr>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E29CA7A1-0BD7-49B2-A5A1-5425A2C53BDA}" type="slidenum">
              <a:rPr lang="en-GB"/>
              <a:pPr>
                <a:defRPr/>
              </a:pPr>
              <a:t>‹#›</a:t>
            </a:fld>
            <a:endParaRPr lang="en-GB"/>
          </a:p>
        </p:txBody>
      </p:sp>
    </p:spTree>
    <p:extLst>
      <p:ext uri="{BB962C8B-B14F-4D97-AF65-F5344CB8AC3E}">
        <p14:creationId xmlns:p14="http://schemas.microsoft.com/office/powerpoint/2010/main" val="389087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NZ"/>
          </a:p>
        </p:txBody>
      </p:sp>
      <p:sp>
        <p:nvSpPr>
          <p:cNvPr id="3" name="Date Placeholder 3"/>
          <p:cNvSpPr>
            <a:spLocks noGrp="1"/>
          </p:cNvSpPr>
          <p:nvPr>
            <p:ph type="dt" sz="half" idx="10"/>
          </p:nvPr>
        </p:nvSpPr>
        <p:spPr>
          <a:ln/>
        </p:spPr>
        <p:txBody>
          <a:bodyPr/>
          <a:lstStyle>
            <a:lvl1pPr>
              <a:defRPr/>
            </a:lvl1pPr>
          </a:lstStyle>
          <a:p>
            <a:pPr>
              <a:defRPr/>
            </a:pPr>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0CA5E210-B6B8-4C08-AF23-6565FBE0D3B7}" type="slidenum">
              <a:rPr lang="en-GB"/>
              <a:pPr>
                <a:defRPr/>
              </a:pPr>
              <a:t>‹#›</a:t>
            </a:fld>
            <a:endParaRPr lang="en-GB"/>
          </a:p>
        </p:txBody>
      </p:sp>
    </p:spTree>
    <p:extLst>
      <p:ext uri="{BB962C8B-B14F-4D97-AF65-F5344CB8AC3E}">
        <p14:creationId xmlns:p14="http://schemas.microsoft.com/office/powerpoint/2010/main" val="323090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7659D5BE-E917-47AD-8498-22DE9AA5AC0E}" type="slidenum">
              <a:rPr lang="en-GB"/>
              <a:pPr>
                <a:defRPr/>
              </a:pPr>
              <a:t>‹#›</a:t>
            </a:fld>
            <a:endParaRPr lang="en-GB"/>
          </a:p>
        </p:txBody>
      </p:sp>
    </p:spTree>
    <p:extLst>
      <p:ext uri="{BB962C8B-B14F-4D97-AF65-F5344CB8AC3E}">
        <p14:creationId xmlns:p14="http://schemas.microsoft.com/office/powerpoint/2010/main" val="291440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CE0A6018-0A9A-4415-8D33-F33EFC5CD603}" type="slidenum">
              <a:rPr lang="en-GB"/>
              <a:pPr>
                <a:defRPr/>
              </a:pPr>
              <a:t>‹#›</a:t>
            </a:fld>
            <a:endParaRPr lang="en-GB"/>
          </a:p>
        </p:txBody>
      </p:sp>
    </p:spTree>
    <p:extLst>
      <p:ext uri="{BB962C8B-B14F-4D97-AF65-F5344CB8AC3E}">
        <p14:creationId xmlns:p14="http://schemas.microsoft.com/office/powerpoint/2010/main" val="420473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B86EFA9C-ADF7-4F89-BEB6-E9F59BB3B772}" type="slidenum">
              <a:rPr lang="en-GB"/>
              <a:pPr>
                <a:defRPr/>
              </a:pPr>
              <a:t>‹#›</a:t>
            </a:fld>
            <a:endParaRPr lang="en-GB"/>
          </a:p>
        </p:txBody>
      </p:sp>
    </p:spTree>
    <p:extLst>
      <p:ext uri="{BB962C8B-B14F-4D97-AF65-F5344CB8AC3E}">
        <p14:creationId xmlns:p14="http://schemas.microsoft.com/office/powerpoint/2010/main" val="239531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B8D"/>
        </a:solidFill>
        <a:effectLst/>
      </p:bgPr>
    </p:bg>
    <p:spTree>
      <p:nvGrpSpPr>
        <p:cNvPr id="1" name=""/>
        <p:cNvGrpSpPr/>
        <p:nvPr/>
      </p:nvGrpSpPr>
      <p:grpSpPr>
        <a:xfrm>
          <a:off x="0" y="0"/>
          <a:ext cx="0" cy="0"/>
          <a:chOff x="0" y="0"/>
          <a:chExt cx="0" cy="0"/>
        </a:xfrm>
      </p:grpSpPr>
      <p:pic>
        <p:nvPicPr>
          <p:cNvPr id="2050" name="Picture 4" descr="MU_logo_master_CMYKrev.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837518" y="2894013"/>
            <a:ext cx="4538133"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2"/>
          </p:nvPr>
        </p:nvSpPr>
        <p:spPr bwMode="auto">
          <a:xfrm>
            <a:off x="609600" y="6356351"/>
            <a:ext cx="2844800" cy="365125"/>
          </a:xfrm>
          <a:prstGeom prst="rect">
            <a:avLst/>
          </a:prstGeom>
          <a:noFill/>
          <a:ln w="9525">
            <a:noFill/>
            <a:miter lim="800000"/>
            <a:headEnd/>
            <a:tailEnd/>
          </a:ln>
        </p:spPr>
        <p:txBody>
          <a:bodyPr vert="horz" wrap="square" lIns="80165" tIns="40083" rIns="80165" bIns="40083" numCol="1" anchor="t" anchorCtr="0" compatLnSpc="1">
            <a:prstTxWarp prst="textNoShape">
              <a:avLst/>
            </a:prstTxWarp>
          </a:bodyPr>
          <a:lstStyle>
            <a:lvl1pPr>
              <a:defRPr b="0" i="0" u="none">
                <a:latin typeface="Calibri" pitchFamily="34" charset="0"/>
              </a:defRPr>
            </a:lvl1pPr>
          </a:lstStyle>
          <a:p>
            <a:pPr>
              <a:defRPr/>
            </a:pPr>
            <a:endParaRPr lang="en-US"/>
          </a:p>
        </p:txBody>
      </p:sp>
      <p:sp>
        <p:nvSpPr>
          <p:cNvPr id="4" name="Footer Placeholder 4"/>
          <p:cNvSpPr>
            <a:spLocks noGrp="1"/>
          </p:cNvSpPr>
          <p:nvPr>
            <p:ph type="ftr" sz="quarter" idx="3"/>
          </p:nvPr>
        </p:nvSpPr>
        <p:spPr bwMode="auto">
          <a:xfrm>
            <a:off x="4165600" y="6356351"/>
            <a:ext cx="3860800" cy="365125"/>
          </a:xfrm>
          <a:prstGeom prst="rect">
            <a:avLst/>
          </a:prstGeom>
          <a:noFill/>
          <a:ln w="9525">
            <a:noFill/>
            <a:miter lim="800000"/>
            <a:headEnd/>
            <a:tailEnd/>
          </a:ln>
        </p:spPr>
        <p:txBody>
          <a:bodyPr vert="horz" wrap="square" lIns="80165" tIns="40083" rIns="80165" bIns="40083" numCol="1" anchor="t" anchorCtr="0" compatLnSpc="1">
            <a:prstTxWarp prst="textNoShape">
              <a:avLst/>
            </a:prstTxWarp>
          </a:bodyPr>
          <a:lstStyle>
            <a:lvl1pPr>
              <a:defRPr>
                <a:latin typeface="Calibri" pitchFamily="34" charset="0"/>
              </a:defRPr>
            </a:lvl1pPr>
          </a:lstStyle>
          <a:p>
            <a:pPr>
              <a:defRPr/>
            </a:pPr>
            <a:endParaRPr lang="en-US"/>
          </a:p>
        </p:txBody>
      </p:sp>
      <p:sp>
        <p:nvSpPr>
          <p:cNvPr id="5" name="Slide Number Placeholder 5"/>
          <p:cNvSpPr>
            <a:spLocks noGrp="1"/>
          </p:cNvSpPr>
          <p:nvPr>
            <p:ph type="sldNum" sz="quarter" idx="4"/>
          </p:nvPr>
        </p:nvSpPr>
        <p:spPr bwMode="auto">
          <a:xfrm>
            <a:off x="8737600" y="6356351"/>
            <a:ext cx="2844800" cy="365125"/>
          </a:xfrm>
          <a:prstGeom prst="rect">
            <a:avLst/>
          </a:prstGeom>
          <a:noFill/>
          <a:ln w="9525">
            <a:noFill/>
            <a:miter lim="800000"/>
            <a:headEnd/>
            <a:tailEnd/>
          </a:ln>
        </p:spPr>
        <p:txBody>
          <a:bodyPr vert="horz" wrap="square" lIns="80165" tIns="40083" rIns="80165" bIns="40083" numCol="1" anchor="t" anchorCtr="0" compatLnSpc="1">
            <a:prstTxWarp prst="textNoShape">
              <a:avLst/>
            </a:prstTxWarp>
          </a:bodyPr>
          <a:lstStyle>
            <a:lvl1pPr>
              <a:defRPr>
                <a:latin typeface="Calibri" pitchFamily="34" charset="0"/>
              </a:defRPr>
            </a:lvl1pPr>
          </a:lstStyle>
          <a:p>
            <a:pPr>
              <a:defRPr/>
            </a:pPr>
            <a:fld id="{09BC334D-6482-414C-ADA5-F72BF1AB65FE}" type="slidenum">
              <a:rPr lang="en-GB"/>
              <a:pPr>
                <a:defRPr/>
              </a:pPr>
              <a:t>‹#›</a:t>
            </a:fld>
            <a:endParaRPr lang="en-GB"/>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Tree>
    <p:extLst>
      <p:ext uri="{BB962C8B-B14F-4D97-AF65-F5344CB8AC3E}">
        <p14:creationId xmlns:p14="http://schemas.microsoft.com/office/powerpoint/2010/main" val="1834689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34975" rtl="0" eaLnBrk="0" fontAlgn="base" hangingPunct="0">
        <a:spcBef>
          <a:spcPct val="0"/>
        </a:spcBef>
        <a:spcAft>
          <a:spcPct val="0"/>
        </a:spcAft>
        <a:defRPr sz="4200" b="0" i="0" u="none">
          <a:solidFill>
            <a:schemeClr val="tx1"/>
          </a:solidFill>
          <a:latin typeface="+mj-lt"/>
          <a:ea typeface="+mj-ea"/>
          <a:cs typeface="+mj-cs"/>
        </a:defRPr>
      </a:lvl1pPr>
      <a:lvl2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2pPr>
      <a:lvl3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3pPr>
      <a:lvl4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4pPr>
      <a:lvl5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5pPr>
      <a:lvl6pPr marL="4572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6pPr>
      <a:lvl7pPr marL="9144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7pPr>
      <a:lvl8pPr marL="13716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8pPr>
      <a:lvl9pPr marL="18288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9pPr>
    </p:titleStyle>
    <p:bodyStyle>
      <a:lvl1pPr marL="327025" indent="-327025" algn="l" defTabSz="434975" rtl="0" eaLnBrk="0" fontAlgn="base" hangingPunct="0">
        <a:spcBef>
          <a:spcPct val="20000"/>
        </a:spcBef>
        <a:spcAft>
          <a:spcPct val="0"/>
        </a:spcAft>
        <a:buFont typeface="Arial" charset="0"/>
        <a:buChar char="•"/>
        <a:defRPr sz="3100">
          <a:solidFill>
            <a:schemeClr val="tx1"/>
          </a:solidFill>
          <a:latin typeface="+mn-lt"/>
          <a:ea typeface="+mn-ea"/>
          <a:cs typeface="+mn-cs"/>
        </a:defRPr>
      </a:lvl1pPr>
      <a:lvl2pPr marL="708025" indent="-271463" algn="l" defTabSz="434975" rtl="0" eaLnBrk="0" fontAlgn="base" hangingPunct="0">
        <a:spcBef>
          <a:spcPct val="20000"/>
        </a:spcBef>
        <a:spcAft>
          <a:spcPct val="0"/>
        </a:spcAft>
        <a:buFont typeface="Arial" charset="0"/>
        <a:buChar char="–"/>
        <a:defRPr sz="2600">
          <a:solidFill>
            <a:schemeClr val="tx1"/>
          </a:solidFill>
          <a:latin typeface="+mn-lt"/>
          <a:ea typeface="+mn-ea"/>
        </a:defRPr>
      </a:lvl2pPr>
      <a:lvl3pPr marL="1089025" indent="-215900" algn="l" defTabSz="434975" rtl="0" eaLnBrk="0" fontAlgn="base" hangingPunct="0">
        <a:spcBef>
          <a:spcPct val="20000"/>
        </a:spcBef>
        <a:spcAft>
          <a:spcPct val="0"/>
        </a:spcAft>
        <a:buFont typeface="Arial" charset="0"/>
        <a:buChar char="•"/>
        <a:defRPr sz="2300">
          <a:solidFill>
            <a:schemeClr val="tx1"/>
          </a:solidFill>
          <a:latin typeface="+mn-lt"/>
          <a:ea typeface="+mn-ea"/>
        </a:defRPr>
      </a:lvl3pPr>
      <a:lvl4pPr marL="1527175"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4pPr>
      <a:lvl5pPr marL="19621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5pPr>
      <a:lvl6pPr marL="24193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6pPr>
      <a:lvl7pPr marL="28765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7pPr>
      <a:lvl8pPr marL="33337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8pPr>
      <a:lvl9pPr marL="37909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4B8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6FC83D0-51D5-4904-9367-B70579F06898}" type="slidenum">
              <a:rPr lang="en-GB"/>
              <a:pPr>
                <a:defRPr/>
              </a:pPr>
              <a:t>‹#›</a:t>
            </a:fld>
            <a:endParaRPr lang="en-GB"/>
          </a:p>
        </p:txBody>
      </p:sp>
    </p:spTree>
    <p:extLst>
      <p:ext uri="{BB962C8B-B14F-4D97-AF65-F5344CB8AC3E}">
        <p14:creationId xmlns:p14="http://schemas.microsoft.com/office/powerpoint/2010/main" val="27478731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image" Target="../media/image5.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3.xml"/><Relationship Id="rId1" Type="http://schemas.openxmlformats.org/officeDocument/2006/relationships/tags" Target="../tags/tag18.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hyperlink" Target="http://www.phrasebank.man.ac.uk/"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25.xml"/><Relationship Id="rId4" Type="http://schemas.openxmlformats.org/officeDocument/2006/relationships/hyperlink" Target="http://www.phrasebank.man.ac.uk/"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26.xml"/><Relationship Id="rId4" Type="http://schemas.openxmlformats.org/officeDocument/2006/relationships/hyperlink" Target="http://www.phrasebank.man.ac.uk/"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27.xml"/><Relationship Id="rId4" Type="http://schemas.openxmlformats.org/officeDocument/2006/relationships/hyperlink" Target="http://www.phrasebank.man.ac.uk/"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28.xml"/><Relationship Id="rId4" Type="http://schemas.openxmlformats.org/officeDocument/2006/relationships/hyperlink" Target="http://www.phrasebank.man.ac.uk/" TargetMode="Externa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hyperlink" Target="http://www.phrasebank.man.ac.uk/" TargetMode="External"/><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3.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2194560" y="557127"/>
            <a:ext cx="7919057" cy="1745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NZ" altLang="en-US" dirty="0">
                <a:solidFill>
                  <a:schemeClr val="bg1"/>
                </a:solidFill>
                <a:latin typeface="Verdana" pitchFamily="34" charset="0"/>
              </a:rPr>
              <a:t>Core writing skills for HRD students</a:t>
            </a:r>
            <a:br>
              <a:rPr lang="en-NZ" altLang="en-US" dirty="0">
                <a:solidFill>
                  <a:schemeClr val="bg1"/>
                </a:solidFill>
                <a:latin typeface="Verdana" pitchFamily="34" charset="0"/>
              </a:rPr>
            </a:br>
            <a:br>
              <a:rPr lang="en-NZ" altLang="en-US" dirty="0">
                <a:solidFill>
                  <a:schemeClr val="bg1"/>
                </a:solidFill>
                <a:latin typeface="Verdana" pitchFamily="34" charset="0"/>
              </a:rPr>
            </a:br>
            <a:r>
              <a:rPr lang="en-NZ" altLang="en-US" sz="1800" dirty="0">
                <a:solidFill>
                  <a:schemeClr val="bg1"/>
                </a:solidFill>
                <a:latin typeface="Verdana" pitchFamily="34" charset="0"/>
              </a:rPr>
              <a:t>Mastering the three C’s Clarity, Conciseness and Coherence</a:t>
            </a:r>
            <a:endParaRPr lang="en-GB" altLang="en-US" dirty="0">
              <a:solidFill>
                <a:schemeClr val="bg1"/>
              </a:solidFill>
              <a:latin typeface="Verdana" pitchFamily="34" charset="0"/>
            </a:endParaRPr>
          </a:p>
        </p:txBody>
      </p:sp>
      <p:sp>
        <p:nvSpPr>
          <p:cNvPr id="3075" name="Rectangle 3"/>
          <p:cNvSpPr>
            <a:spLocks noGrp="1" noChangeArrowheads="1"/>
          </p:cNvSpPr>
          <p:nvPr>
            <p:ph type="subTitle" idx="1"/>
          </p:nvPr>
        </p:nvSpPr>
        <p:spPr bwMode="auto">
          <a:xfrm>
            <a:off x="3497264" y="4868863"/>
            <a:ext cx="6264275" cy="360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NZ" altLang="en-US" sz="2000">
                <a:solidFill>
                  <a:schemeClr val="bg1"/>
                </a:solidFill>
                <a:latin typeface="Verdana" pitchFamily="34" charset="0"/>
              </a:rPr>
              <a:t>National Centre for Teaching &amp; Learning</a:t>
            </a:r>
            <a:endParaRPr lang="en-GB" altLang="en-US" sz="2000">
              <a:solidFill>
                <a:schemeClr val="bg1"/>
              </a:solidFill>
              <a:latin typeface="Verdana" pitchFamily="34" charset="0"/>
            </a:endParaRPr>
          </a:p>
        </p:txBody>
      </p:sp>
    </p:spTree>
    <p:custDataLst>
      <p:tags r:id="rId1"/>
    </p:custDataLst>
    <p:extLst>
      <p:ext uri="{BB962C8B-B14F-4D97-AF65-F5344CB8AC3E}">
        <p14:creationId xmlns:p14="http://schemas.microsoft.com/office/powerpoint/2010/main" val="1577662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ACA79B-607C-471C-945B-43861288504B}"/>
              </a:ext>
            </a:extLst>
          </p:cNvPr>
          <p:cNvSpPr>
            <a:spLocks noGrp="1"/>
          </p:cNvSpPr>
          <p:nvPr>
            <p:ph idx="1"/>
          </p:nvPr>
        </p:nvSpPr>
        <p:spPr/>
        <p:txBody>
          <a:bodyPr/>
          <a:lstStyle/>
          <a:p>
            <a:pPr marL="0" indent="0">
              <a:buNone/>
            </a:pPr>
            <a:r>
              <a:rPr lang="en-NZ" sz="2400" dirty="0">
                <a:solidFill>
                  <a:schemeClr val="bg1"/>
                </a:solidFill>
                <a:latin typeface="Verdana" panose="020B0604030504040204" pitchFamily="34" charset="0"/>
                <a:ea typeface="Verdana" panose="020B0604030504040204" pitchFamily="34" charset="0"/>
              </a:rPr>
              <a:t>  </a:t>
            </a:r>
          </a:p>
        </p:txBody>
      </p:sp>
      <p:pic>
        <p:nvPicPr>
          <p:cNvPr id="6" name="Picture 5" descr="Slash.png">
            <a:extLst>
              <a:ext uri="{FF2B5EF4-FFF2-40B4-BE49-F238E27FC236}">
                <a16:creationId xmlns:a16="http://schemas.microsoft.com/office/drawing/2014/main" id="{002B83D5-3B50-402E-8B18-3B41AEC0360E}"/>
              </a:ext>
            </a:extLst>
          </p:cNvPr>
          <p:cNvPicPr>
            <a:picLocks noChangeAspect="1"/>
          </p:cNvPicPr>
          <p:nvPr/>
        </p:nvPicPr>
        <p:blipFill>
          <a:blip r:embed="rId3" cstate="print"/>
          <a:srcRect/>
          <a:stretch>
            <a:fillRect/>
          </a:stretch>
        </p:blipFill>
        <p:spPr bwMode="auto">
          <a:xfrm>
            <a:off x="609600" y="404812"/>
            <a:ext cx="3584575" cy="1019175"/>
          </a:xfrm>
          <a:prstGeom prst="rect">
            <a:avLst/>
          </a:prstGeom>
          <a:noFill/>
          <a:ln w="9525">
            <a:noFill/>
            <a:miter lim="800000"/>
            <a:headEnd/>
            <a:tailEnd/>
          </a:ln>
        </p:spPr>
      </p:pic>
      <p:sp>
        <p:nvSpPr>
          <p:cNvPr id="7" name="TextBox 6">
            <a:extLst>
              <a:ext uri="{FF2B5EF4-FFF2-40B4-BE49-F238E27FC236}">
                <a16:creationId xmlns:a16="http://schemas.microsoft.com/office/drawing/2014/main" id="{76002B35-292F-4725-ABBB-D39E4B1468AF}"/>
              </a:ext>
            </a:extLst>
          </p:cNvPr>
          <p:cNvSpPr txBox="1">
            <a:spLocks noChangeArrowheads="1"/>
          </p:cNvSpPr>
          <p:nvPr/>
        </p:nvSpPr>
        <p:spPr bwMode="auto">
          <a:xfrm>
            <a:off x="881807" y="465136"/>
            <a:ext cx="3312368" cy="707886"/>
          </a:xfrm>
          <a:prstGeom prst="rect">
            <a:avLst/>
          </a:prstGeom>
          <a:noFill/>
          <a:ln w="9525">
            <a:noFill/>
            <a:miter lim="800000"/>
            <a:headEnd/>
            <a:tailEnd/>
          </a:ln>
        </p:spPr>
        <p:txBody>
          <a:bodyPr wrap="square">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WRITING TIPS FROM MASSEY SUPERVISORS</a:t>
            </a:r>
            <a:endParaRPr kumimoji="0" 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 name="TextBox 1">
            <a:extLst>
              <a:ext uri="{FF2B5EF4-FFF2-40B4-BE49-F238E27FC236}">
                <a16:creationId xmlns:a16="http://schemas.microsoft.com/office/drawing/2014/main" id="{98ED6348-CB99-4941-85D9-0013D1547706}"/>
              </a:ext>
            </a:extLst>
          </p:cNvPr>
          <p:cNvSpPr txBox="1"/>
          <p:nvPr/>
        </p:nvSpPr>
        <p:spPr>
          <a:xfrm>
            <a:off x="609600" y="1695635"/>
            <a:ext cx="10332021" cy="1938992"/>
          </a:xfrm>
          <a:prstGeom prst="rect">
            <a:avLst/>
          </a:prstGeom>
          <a:noFill/>
        </p:spPr>
        <p:txBody>
          <a:bodyPr wrap="square" rtlCol="0">
            <a:spAutoFit/>
          </a:bodyPr>
          <a:lstStyle/>
          <a:p>
            <a:r>
              <a:rPr lang="en-NZ" sz="2400" dirty="0">
                <a:solidFill>
                  <a:schemeClr val="bg1"/>
                </a:solidFill>
                <a:latin typeface="Verdana" panose="020B0604030504040204" pitchFamily="34" charset="0"/>
                <a:ea typeface="Verdana" panose="020B0604030504040204" pitchFamily="34" charset="0"/>
              </a:rPr>
              <a:t>7)</a:t>
            </a:r>
            <a:r>
              <a:rPr lang="en-NZ" sz="2400" dirty="0">
                <a:solidFill>
                  <a:srgbClr val="FFFFFF"/>
                </a:solidFill>
                <a:latin typeface="Verdana" panose="020B0604030504040204" pitchFamily="34" charset="0"/>
                <a:ea typeface="Verdana" panose="020B0604030504040204" pitchFamily="34" charset="0"/>
                <a:cs typeface="Verdana" panose="020B0604030504040204" pitchFamily="34" charset="0"/>
              </a:rPr>
              <a:t> Consider breaking the writing task down in to small, quality chunks e.g. 300 or 500 words a day. It makes the task manageable, achievable and you can concentrate on writing quality. Don’t feel you have to write 1000 words every session!</a:t>
            </a:r>
          </a:p>
          <a:p>
            <a:endParaRPr lang="en-NZ" sz="2400" dirty="0">
              <a:solidFill>
                <a:schemeClr val="bg1"/>
              </a:solidFill>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38449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ACA79B-607C-471C-945B-43861288504B}"/>
              </a:ext>
            </a:extLst>
          </p:cNvPr>
          <p:cNvSpPr>
            <a:spLocks noGrp="1"/>
          </p:cNvSpPr>
          <p:nvPr>
            <p:ph idx="1"/>
          </p:nvPr>
        </p:nvSpPr>
        <p:spPr/>
        <p:txBody>
          <a:bodyPr/>
          <a:lstStyle/>
          <a:p>
            <a:pPr marL="0" indent="0">
              <a:buNone/>
            </a:pPr>
            <a:r>
              <a:rPr lang="en-NZ" sz="2400" dirty="0">
                <a:solidFill>
                  <a:schemeClr val="bg1"/>
                </a:solidFill>
                <a:latin typeface="Verdana" panose="020B0604030504040204" pitchFamily="34" charset="0"/>
                <a:ea typeface="Verdana" panose="020B0604030504040204" pitchFamily="34" charset="0"/>
              </a:rPr>
              <a:t>  </a:t>
            </a:r>
          </a:p>
        </p:txBody>
      </p:sp>
      <p:pic>
        <p:nvPicPr>
          <p:cNvPr id="6" name="Picture 5" descr="Slash.png">
            <a:extLst>
              <a:ext uri="{FF2B5EF4-FFF2-40B4-BE49-F238E27FC236}">
                <a16:creationId xmlns:a16="http://schemas.microsoft.com/office/drawing/2014/main" id="{002B83D5-3B50-402E-8B18-3B41AEC0360E}"/>
              </a:ext>
            </a:extLst>
          </p:cNvPr>
          <p:cNvPicPr>
            <a:picLocks noChangeAspect="1"/>
          </p:cNvPicPr>
          <p:nvPr/>
        </p:nvPicPr>
        <p:blipFill>
          <a:blip r:embed="rId3" cstate="print"/>
          <a:srcRect/>
          <a:stretch>
            <a:fillRect/>
          </a:stretch>
        </p:blipFill>
        <p:spPr bwMode="auto">
          <a:xfrm>
            <a:off x="609600" y="404812"/>
            <a:ext cx="3584575" cy="1019175"/>
          </a:xfrm>
          <a:prstGeom prst="rect">
            <a:avLst/>
          </a:prstGeom>
          <a:noFill/>
          <a:ln w="9525">
            <a:noFill/>
            <a:miter lim="800000"/>
            <a:headEnd/>
            <a:tailEnd/>
          </a:ln>
        </p:spPr>
      </p:pic>
      <p:sp>
        <p:nvSpPr>
          <p:cNvPr id="7" name="TextBox 6">
            <a:extLst>
              <a:ext uri="{FF2B5EF4-FFF2-40B4-BE49-F238E27FC236}">
                <a16:creationId xmlns:a16="http://schemas.microsoft.com/office/drawing/2014/main" id="{76002B35-292F-4725-ABBB-D39E4B1468AF}"/>
              </a:ext>
            </a:extLst>
          </p:cNvPr>
          <p:cNvSpPr txBox="1">
            <a:spLocks noChangeArrowheads="1"/>
          </p:cNvSpPr>
          <p:nvPr/>
        </p:nvSpPr>
        <p:spPr bwMode="auto">
          <a:xfrm>
            <a:off x="881807" y="465136"/>
            <a:ext cx="3312368" cy="707886"/>
          </a:xfrm>
          <a:prstGeom prst="rect">
            <a:avLst/>
          </a:prstGeom>
          <a:noFill/>
          <a:ln w="9525">
            <a:noFill/>
            <a:miter lim="800000"/>
            <a:headEnd/>
            <a:tailEnd/>
          </a:ln>
        </p:spPr>
        <p:txBody>
          <a:bodyPr wrap="square">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WRITING TIPS FROM MASSEY SUPERVISORS</a:t>
            </a:r>
            <a:endParaRPr kumimoji="0" 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 name="TextBox 1">
            <a:extLst>
              <a:ext uri="{FF2B5EF4-FFF2-40B4-BE49-F238E27FC236}">
                <a16:creationId xmlns:a16="http://schemas.microsoft.com/office/drawing/2014/main" id="{98ED6348-CB99-4941-85D9-0013D1547706}"/>
              </a:ext>
            </a:extLst>
          </p:cNvPr>
          <p:cNvSpPr txBox="1"/>
          <p:nvPr/>
        </p:nvSpPr>
        <p:spPr>
          <a:xfrm>
            <a:off x="609600" y="1695635"/>
            <a:ext cx="10332021" cy="2677656"/>
          </a:xfrm>
          <a:prstGeom prst="rect">
            <a:avLst/>
          </a:prstGeom>
          <a:noFill/>
        </p:spPr>
        <p:txBody>
          <a:bodyPr wrap="square" rtlCol="0">
            <a:spAutoFit/>
          </a:bodyPr>
          <a:lstStyle/>
          <a:p>
            <a:pPr lvl="0" fontAlgn="base">
              <a:spcBef>
                <a:spcPct val="0"/>
              </a:spcBef>
              <a:spcAft>
                <a:spcPct val="0"/>
              </a:spcAft>
              <a:defRPr/>
            </a:pPr>
            <a:r>
              <a:rPr lang="en-NZ" sz="2000" dirty="0">
                <a:solidFill>
                  <a:srgbClr val="FFFFFF"/>
                </a:solidFill>
                <a:latin typeface="Verdana" panose="020B0604030504040204" pitchFamily="34" charset="0"/>
                <a:ea typeface="Verdana" panose="020B0604030504040204" pitchFamily="34" charset="0"/>
                <a:cs typeface="Verdana" panose="020B0604030504040204" pitchFamily="34" charset="0"/>
              </a:rPr>
              <a:t>8</a:t>
            </a:r>
            <a:r>
              <a:rPr lang="en-NZ" sz="2400" dirty="0">
                <a:solidFill>
                  <a:srgbClr val="FFFFFF"/>
                </a:solidFill>
                <a:latin typeface="Verdana" panose="020B0604030504040204" pitchFamily="34" charset="0"/>
                <a:ea typeface="Verdana" panose="020B0604030504040204" pitchFamily="34" charset="0"/>
                <a:cs typeface="Verdana" panose="020B0604030504040204" pitchFamily="34" charset="0"/>
              </a:rPr>
              <a:t>) As an examiner, a really strong clear introduction puts me at ease. I think a useful template is</a:t>
            </a:r>
          </a:p>
          <a:p>
            <a:pPr lvl="1" fontAlgn="base">
              <a:spcBef>
                <a:spcPct val="0"/>
              </a:spcBef>
              <a:spcAft>
                <a:spcPct val="0"/>
              </a:spcAft>
              <a:defRPr/>
            </a:pPr>
            <a:r>
              <a:rPr lang="en-NZ" sz="2400" dirty="0">
                <a:solidFill>
                  <a:srgbClr val="FFFFFF"/>
                </a:solidFill>
                <a:latin typeface="Verdana" panose="020B0604030504040204" pitchFamily="34" charset="0"/>
                <a:ea typeface="Verdana" panose="020B0604030504040204" pitchFamily="34" charset="0"/>
                <a:cs typeface="Verdana" panose="020B0604030504040204" pitchFamily="34" charset="0"/>
              </a:rPr>
              <a:t>What is the problem?		</a:t>
            </a:r>
          </a:p>
          <a:p>
            <a:pPr lvl="1" fontAlgn="base">
              <a:spcBef>
                <a:spcPct val="0"/>
              </a:spcBef>
              <a:spcAft>
                <a:spcPct val="0"/>
              </a:spcAft>
              <a:defRPr/>
            </a:pPr>
            <a:r>
              <a:rPr lang="en-NZ" sz="2400" dirty="0">
                <a:solidFill>
                  <a:srgbClr val="FFFFFF"/>
                </a:solidFill>
                <a:latin typeface="Verdana" panose="020B0604030504040204" pitchFamily="34" charset="0"/>
                <a:ea typeface="Verdana" panose="020B0604030504040204" pitchFamily="34" charset="0"/>
                <a:cs typeface="Verdana" panose="020B0604030504040204" pitchFamily="34" charset="0"/>
              </a:rPr>
              <a:t>Why is it important (and to whom)?</a:t>
            </a:r>
          </a:p>
          <a:p>
            <a:pPr lvl="1" fontAlgn="base">
              <a:spcBef>
                <a:spcPct val="0"/>
              </a:spcBef>
              <a:spcAft>
                <a:spcPct val="0"/>
              </a:spcAft>
              <a:defRPr/>
            </a:pPr>
            <a:r>
              <a:rPr lang="en-NZ" sz="2400" dirty="0">
                <a:solidFill>
                  <a:srgbClr val="FFFFFF"/>
                </a:solidFill>
                <a:latin typeface="Verdana" panose="020B0604030504040204" pitchFamily="34" charset="0"/>
                <a:ea typeface="Verdana" panose="020B0604030504040204" pitchFamily="34" charset="0"/>
                <a:cs typeface="Verdana" panose="020B0604030504040204" pitchFamily="34" charset="0"/>
              </a:rPr>
              <a:t>What am I going to do about it (theoretical, methodological, frameworks)?</a:t>
            </a:r>
          </a:p>
          <a:p>
            <a:pPr lvl="1" fontAlgn="base">
              <a:spcBef>
                <a:spcPct val="0"/>
              </a:spcBef>
              <a:spcAft>
                <a:spcPct val="0"/>
              </a:spcAft>
              <a:defRPr/>
            </a:pPr>
            <a:r>
              <a:rPr lang="en-NZ" sz="2400" dirty="0">
                <a:solidFill>
                  <a:srgbClr val="FFFFFF"/>
                </a:solidFill>
                <a:latin typeface="Verdana" panose="020B0604030504040204" pitchFamily="34" charset="0"/>
                <a:ea typeface="Verdana" panose="020B0604030504040204" pitchFamily="34" charset="0"/>
                <a:cs typeface="Verdana" panose="020B0604030504040204" pitchFamily="34" charset="0"/>
              </a:rPr>
              <a:t>How will this help (contribution)?</a:t>
            </a:r>
          </a:p>
        </p:txBody>
      </p:sp>
    </p:spTree>
    <p:custDataLst>
      <p:tags r:id="rId1"/>
    </p:custDataLst>
    <p:extLst>
      <p:ext uri="{BB962C8B-B14F-4D97-AF65-F5344CB8AC3E}">
        <p14:creationId xmlns:p14="http://schemas.microsoft.com/office/powerpoint/2010/main" val="400229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ACA79B-607C-471C-945B-43861288504B}"/>
              </a:ext>
            </a:extLst>
          </p:cNvPr>
          <p:cNvSpPr>
            <a:spLocks noGrp="1"/>
          </p:cNvSpPr>
          <p:nvPr>
            <p:ph idx="1"/>
          </p:nvPr>
        </p:nvSpPr>
        <p:spPr/>
        <p:txBody>
          <a:bodyPr/>
          <a:lstStyle/>
          <a:p>
            <a:pPr marL="0" indent="0">
              <a:buNone/>
            </a:pPr>
            <a:r>
              <a:rPr lang="en-NZ" sz="2400" dirty="0">
                <a:solidFill>
                  <a:schemeClr val="bg1"/>
                </a:solidFill>
                <a:latin typeface="Verdana" panose="020B0604030504040204" pitchFamily="34" charset="0"/>
                <a:ea typeface="Verdana" panose="020B0604030504040204" pitchFamily="34" charset="0"/>
              </a:rPr>
              <a:t>  </a:t>
            </a:r>
          </a:p>
        </p:txBody>
      </p:sp>
      <p:pic>
        <p:nvPicPr>
          <p:cNvPr id="6" name="Picture 5" descr="Slash.png">
            <a:extLst>
              <a:ext uri="{FF2B5EF4-FFF2-40B4-BE49-F238E27FC236}">
                <a16:creationId xmlns:a16="http://schemas.microsoft.com/office/drawing/2014/main" id="{002B83D5-3B50-402E-8B18-3B41AEC0360E}"/>
              </a:ext>
            </a:extLst>
          </p:cNvPr>
          <p:cNvPicPr>
            <a:picLocks noChangeAspect="1"/>
          </p:cNvPicPr>
          <p:nvPr/>
        </p:nvPicPr>
        <p:blipFill>
          <a:blip r:embed="rId3" cstate="print"/>
          <a:srcRect/>
          <a:stretch>
            <a:fillRect/>
          </a:stretch>
        </p:blipFill>
        <p:spPr bwMode="auto">
          <a:xfrm>
            <a:off x="609600" y="404812"/>
            <a:ext cx="3584575" cy="1019175"/>
          </a:xfrm>
          <a:prstGeom prst="rect">
            <a:avLst/>
          </a:prstGeom>
          <a:noFill/>
          <a:ln w="9525">
            <a:noFill/>
            <a:miter lim="800000"/>
            <a:headEnd/>
            <a:tailEnd/>
          </a:ln>
        </p:spPr>
      </p:pic>
      <p:sp>
        <p:nvSpPr>
          <p:cNvPr id="7" name="TextBox 6">
            <a:extLst>
              <a:ext uri="{FF2B5EF4-FFF2-40B4-BE49-F238E27FC236}">
                <a16:creationId xmlns:a16="http://schemas.microsoft.com/office/drawing/2014/main" id="{76002B35-292F-4725-ABBB-D39E4B1468AF}"/>
              </a:ext>
            </a:extLst>
          </p:cNvPr>
          <p:cNvSpPr txBox="1">
            <a:spLocks noChangeArrowheads="1"/>
          </p:cNvSpPr>
          <p:nvPr/>
        </p:nvSpPr>
        <p:spPr bwMode="auto">
          <a:xfrm>
            <a:off x="881807" y="465136"/>
            <a:ext cx="3312368" cy="707886"/>
          </a:xfrm>
          <a:prstGeom prst="rect">
            <a:avLst/>
          </a:prstGeom>
          <a:noFill/>
          <a:ln w="9525">
            <a:noFill/>
            <a:miter lim="800000"/>
            <a:headEnd/>
            <a:tailEnd/>
          </a:ln>
        </p:spPr>
        <p:txBody>
          <a:bodyPr wrap="square">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WRITING TIPS FROM MASSEY SUPERVISORS</a:t>
            </a:r>
            <a:endParaRPr kumimoji="0" 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 name="TextBox 1">
            <a:extLst>
              <a:ext uri="{FF2B5EF4-FFF2-40B4-BE49-F238E27FC236}">
                <a16:creationId xmlns:a16="http://schemas.microsoft.com/office/drawing/2014/main" id="{98ED6348-CB99-4941-85D9-0013D1547706}"/>
              </a:ext>
            </a:extLst>
          </p:cNvPr>
          <p:cNvSpPr txBox="1"/>
          <p:nvPr/>
        </p:nvSpPr>
        <p:spPr>
          <a:xfrm>
            <a:off x="609600" y="1695635"/>
            <a:ext cx="10332021" cy="4154984"/>
          </a:xfrm>
          <a:prstGeom prst="rect">
            <a:avLst/>
          </a:prstGeom>
          <a:noFill/>
        </p:spPr>
        <p:txBody>
          <a:bodyPr wrap="square" rtlCol="0">
            <a:spAutoFit/>
          </a:bodyPr>
          <a:lstStyle/>
          <a:p>
            <a:pPr fontAlgn="base">
              <a:spcBef>
                <a:spcPct val="0"/>
              </a:spcBef>
              <a:spcAft>
                <a:spcPct val="0"/>
              </a:spcAft>
              <a:defRPr/>
            </a:pPr>
            <a:r>
              <a:rPr lang="en-NZ" sz="2000" dirty="0">
                <a:solidFill>
                  <a:srgbClr val="FFFFFF"/>
                </a:solidFill>
                <a:latin typeface="Verdana" panose="020B0604030504040204" pitchFamily="34" charset="0"/>
                <a:ea typeface="Verdana" panose="020B0604030504040204" pitchFamily="34" charset="0"/>
                <a:cs typeface="Verdana" panose="020B0604030504040204" pitchFamily="34" charset="0"/>
              </a:rPr>
              <a:t>9</a:t>
            </a:r>
            <a:r>
              <a:rPr lang="en-NZ" sz="2400" dirty="0">
                <a:solidFill>
                  <a:srgbClr val="FFFFFF"/>
                </a:solidFill>
                <a:latin typeface="Verdana" panose="020B0604030504040204" pitchFamily="34" charset="0"/>
                <a:ea typeface="Verdana" panose="020B0604030504040204" pitchFamily="34" charset="0"/>
                <a:cs typeface="Verdana" panose="020B0604030504040204" pitchFamily="34" charset="0"/>
              </a:rPr>
              <a:t>) Write as much from memory, to avoid writing from references. The supervisor said: Most students (including native English speakers) tend to write “from references” (instead of using references as support), do not ask themselves “What will the reader understand?”, and have a “copy and paste” culture. This translates into illogically structured paragraphs full of redundancies and irrelevant information that just distract and confuse their readers. Just write from memory, then use references as evidence. In fact you should disconnect from the net when writing.</a:t>
            </a:r>
          </a:p>
          <a:p>
            <a:pPr lvl="0" fontAlgn="base">
              <a:spcBef>
                <a:spcPct val="0"/>
              </a:spcBef>
              <a:spcAft>
                <a:spcPct val="0"/>
              </a:spcAft>
              <a:defRPr/>
            </a:pPr>
            <a:r>
              <a:rPr lang="en-NZ" sz="2400" dirty="0">
                <a:solidFill>
                  <a:srgbClr val="FFFFFF"/>
                </a:solidFill>
                <a:latin typeface="Verdana" panose="020B0604030504040204" pitchFamily="34" charset="0"/>
                <a:ea typeface="Verdana" panose="020B0604030504040204" pitchFamily="34" charset="0"/>
                <a:cs typeface="Verdana" panose="020B0604030504040204" pitchFamily="34" charset="0"/>
              </a:rPr>
              <a:t> </a:t>
            </a:r>
          </a:p>
        </p:txBody>
      </p:sp>
    </p:spTree>
    <p:custDataLst>
      <p:tags r:id="rId1"/>
    </p:custDataLst>
    <p:extLst>
      <p:ext uri="{BB962C8B-B14F-4D97-AF65-F5344CB8AC3E}">
        <p14:creationId xmlns:p14="http://schemas.microsoft.com/office/powerpoint/2010/main" val="403781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ACA79B-607C-471C-945B-43861288504B}"/>
              </a:ext>
            </a:extLst>
          </p:cNvPr>
          <p:cNvSpPr>
            <a:spLocks noGrp="1"/>
          </p:cNvSpPr>
          <p:nvPr>
            <p:ph idx="1"/>
          </p:nvPr>
        </p:nvSpPr>
        <p:spPr/>
        <p:txBody>
          <a:bodyPr/>
          <a:lstStyle/>
          <a:p>
            <a:pPr marL="0" indent="0">
              <a:buNone/>
            </a:pPr>
            <a:r>
              <a:rPr lang="en-NZ" sz="2400" dirty="0">
                <a:solidFill>
                  <a:schemeClr val="bg1"/>
                </a:solidFill>
                <a:latin typeface="Verdana" panose="020B0604030504040204" pitchFamily="34" charset="0"/>
                <a:ea typeface="Verdana" panose="020B0604030504040204" pitchFamily="34" charset="0"/>
              </a:rPr>
              <a:t>  </a:t>
            </a:r>
          </a:p>
        </p:txBody>
      </p:sp>
      <p:pic>
        <p:nvPicPr>
          <p:cNvPr id="6" name="Picture 5" descr="Slash.png">
            <a:extLst>
              <a:ext uri="{FF2B5EF4-FFF2-40B4-BE49-F238E27FC236}">
                <a16:creationId xmlns:a16="http://schemas.microsoft.com/office/drawing/2014/main" id="{002B83D5-3B50-402E-8B18-3B41AEC0360E}"/>
              </a:ext>
            </a:extLst>
          </p:cNvPr>
          <p:cNvPicPr>
            <a:picLocks noChangeAspect="1"/>
          </p:cNvPicPr>
          <p:nvPr/>
        </p:nvPicPr>
        <p:blipFill>
          <a:blip r:embed="rId3" cstate="print"/>
          <a:srcRect/>
          <a:stretch>
            <a:fillRect/>
          </a:stretch>
        </p:blipFill>
        <p:spPr bwMode="auto">
          <a:xfrm>
            <a:off x="609600" y="404812"/>
            <a:ext cx="3584575" cy="1019175"/>
          </a:xfrm>
          <a:prstGeom prst="rect">
            <a:avLst/>
          </a:prstGeom>
          <a:noFill/>
          <a:ln w="9525">
            <a:noFill/>
            <a:miter lim="800000"/>
            <a:headEnd/>
            <a:tailEnd/>
          </a:ln>
        </p:spPr>
      </p:pic>
      <p:sp>
        <p:nvSpPr>
          <p:cNvPr id="7" name="TextBox 6">
            <a:extLst>
              <a:ext uri="{FF2B5EF4-FFF2-40B4-BE49-F238E27FC236}">
                <a16:creationId xmlns:a16="http://schemas.microsoft.com/office/drawing/2014/main" id="{76002B35-292F-4725-ABBB-D39E4B1468AF}"/>
              </a:ext>
            </a:extLst>
          </p:cNvPr>
          <p:cNvSpPr txBox="1">
            <a:spLocks noChangeArrowheads="1"/>
          </p:cNvSpPr>
          <p:nvPr/>
        </p:nvSpPr>
        <p:spPr bwMode="auto">
          <a:xfrm>
            <a:off x="881807" y="465136"/>
            <a:ext cx="3312368" cy="707886"/>
          </a:xfrm>
          <a:prstGeom prst="rect">
            <a:avLst/>
          </a:prstGeom>
          <a:noFill/>
          <a:ln w="9525">
            <a:noFill/>
            <a:miter lim="800000"/>
            <a:headEnd/>
            <a:tailEnd/>
          </a:ln>
        </p:spPr>
        <p:txBody>
          <a:bodyPr wrap="square">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WRITING TIPS FROM MASSEY SUPERVISORS</a:t>
            </a:r>
            <a:endParaRPr kumimoji="0" 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 name="TextBox 1">
            <a:extLst>
              <a:ext uri="{FF2B5EF4-FFF2-40B4-BE49-F238E27FC236}">
                <a16:creationId xmlns:a16="http://schemas.microsoft.com/office/drawing/2014/main" id="{98ED6348-CB99-4941-85D9-0013D1547706}"/>
              </a:ext>
            </a:extLst>
          </p:cNvPr>
          <p:cNvSpPr txBox="1"/>
          <p:nvPr/>
        </p:nvSpPr>
        <p:spPr>
          <a:xfrm>
            <a:off x="609600" y="1695635"/>
            <a:ext cx="10332021" cy="1015663"/>
          </a:xfrm>
          <a:prstGeom prst="rect">
            <a:avLst/>
          </a:prstGeom>
          <a:noFill/>
        </p:spPr>
        <p:txBody>
          <a:bodyPr wrap="square" rtlCol="0">
            <a:spAutoFit/>
          </a:bodyPr>
          <a:lstStyle/>
          <a:p>
            <a:pPr fontAlgn="base">
              <a:spcBef>
                <a:spcPct val="0"/>
              </a:spcBef>
              <a:spcAft>
                <a:spcPct val="0"/>
              </a:spcAft>
              <a:defRPr/>
            </a:pPr>
            <a:r>
              <a:rPr lang="en-NZ" sz="2000" dirty="0">
                <a:solidFill>
                  <a:srgbClr val="FFFFFF"/>
                </a:solidFill>
                <a:latin typeface="Verdana" panose="020B0604030504040204" pitchFamily="34" charset="0"/>
                <a:ea typeface="Verdana" panose="020B0604030504040204" pitchFamily="34" charset="0"/>
                <a:cs typeface="Verdana" panose="020B0604030504040204" pitchFamily="34" charset="0"/>
              </a:rPr>
              <a:t>10) Remember that in examination, “everything can and will be used against you”: that includes anything that’ve you read and repeated but did not fully understand, but also very simple ‘extra’ information in Figures, tables etc. </a:t>
            </a:r>
            <a:endParaRPr lang="en-NZ" sz="24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564944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Blue full.jpg"/>
          <p:cNvPicPr>
            <a:picLocks noChangeAspect="1"/>
          </p:cNvPicPr>
          <p:nvPr/>
        </p:nvPicPr>
        <p:blipFill>
          <a:blip r:embed="rId3" cstate="print"/>
          <a:srcRect/>
          <a:stretch>
            <a:fillRect/>
          </a:stretch>
        </p:blipFill>
        <p:spPr bwMode="auto">
          <a:xfrm>
            <a:off x="1524000" y="-5680"/>
            <a:ext cx="9144000" cy="6858000"/>
          </a:xfrm>
          <a:prstGeom prst="rect">
            <a:avLst/>
          </a:prstGeom>
          <a:noFill/>
          <a:ln w="9525">
            <a:noFill/>
            <a:miter lim="800000"/>
            <a:headEnd/>
            <a:tailEnd/>
          </a:ln>
        </p:spPr>
      </p:pic>
      <p:pic>
        <p:nvPicPr>
          <p:cNvPr id="5123" name="Picture 5" descr="Slash.png"/>
          <p:cNvPicPr>
            <a:picLocks noChangeAspect="1"/>
          </p:cNvPicPr>
          <p:nvPr/>
        </p:nvPicPr>
        <p:blipFill>
          <a:blip r:embed="rId4" cstate="print"/>
          <a:srcRect/>
          <a:stretch>
            <a:fillRect/>
          </a:stretch>
        </p:blipFill>
        <p:spPr bwMode="auto">
          <a:xfrm>
            <a:off x="1501306" y="206515"/>
            <a:ext cx="3584575" cy="1019175"/>
          </a:xfrm>
          <a:prstGeom prst="rect">
            <a:avLst/>
          </a:prstGeom>
          <a:noFill/>
          <a:ln w="9525">
            <a:noFill/>
            <a:miter lim="800000"/>
            <a:headEnd/>
            <a:tailEnd/>
          </a:ln>
        </p:spPr>
      </p:pic>
      <p:sp>
        <p:nvSpPr>
          <p:cNvPr id="5124" name="TextBox 6"/>
          <p:cNvSpPr txBox="1">
            <a:spLocks noChangeArrowheads="1"/>
          </p:cNvSpPr>
          <p:nvPr/>
        </p:nvSpPr>
        <p:spPr bwMode="auto">
          <a:xfrm>
            <a:off x="1703513" y="206514"/>
            <a:ext cx="3312368" cy="707886"/>
          </a:xfrm>
          <a:prstGeom prst="rect">
            <a:avLst/>
          </a:prstGeom>
          <a:noFill/>
          <a:ln w="9525">
            <a:noFill/>
            <a:miter lim="800000"/>
            <a:headEnd/>
            <a:tailEnd/>
          </a:ln>
        </p:spPr>
        <p:txBody>
          <a:bodyPr wrap="square">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WRITING TIPS FOR CLARITY</a:t>
            </a:r>
            <a:endParaRPr kumimoji="0" 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80898" name="Picture 2" descr="Tree, Sunlight, Background, Relaxation, Relax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672" y="1484785"/>
            <a:ext cx="5965162" cy="39705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23611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1981200" y="214313"/>
            <a:ext cx="8229600" cy="5911850"/>
          </a:xfrm>
        </p:spPr>
        <p:txBody>
          <a:bodyPr/>
          <a:lstStyle/>
          <a:p>
            <a:pPr>
              <a:buFontTx/>
              <a:buNone/>
            </a:pPr>
            <a:r>
              <a:rPr lang="en-US" altLang="en-US" b="1" dirty="0"/>
              <a:t>			</a:t>
            </a:r>
            <a:r>
              <a:rPr lang="en-NZ" altLang="en-US" b="1" dirty="0">
                <a:solidFill>
                  <a:srgbClr val="E4A025"/>
                </a:solidFill>
              </a:rPr>
              <a:t>Precise information</a:t>
            </a:r>
          </a:p>
          <a:p>
            <a:pPr>
              <a:buFontTx/>
              <a:buNone/>
            </a:pPr>
            <a:endParaRPr lang="en-NZ" altLang="en-US" dirty="0">
              <a:solidFill>
                <a:srgbClr val="E4A025"/>
              </a:solidFill>
            </a:endParaRPr>
          </a:p>
          <a:p>
            <a:r>
              <a:rPr lang="en-US" altLang="en-US" sz="2000" dirty="0">
                <a:solidFill>
                  <a:schemeClr val="bg1"/>
                </a:solidFill>
              </a:rPr>
              <a:t>Literary experts disagree as to whether X or Y was the greatest writer of the industrial period.</a:t>
            </a:r>
          </a:p>
          <a:p>
            <a:endParaRPr lang="en-NZ" altLang="en-US" sz="2000" dirty="0">
              <a:solidFill>
                <a:schemeClr val="bg1"/>
              </a:solidFill>
            </a:endParaRPr>
          </a:p>
          <a:p>
            <a:r>
              <a:rPr lang="en-US" altLang="en-US" sz="2000" dirty="0">
                <a:solidFill>
                  <a:schemeClr val="bg1"/>
                </a:solidFill>
              </a:rPr>
              <a:t>Literary experts disagree as to whether X or Y was the greatest </a:t>
            </a:r>
            <a:r>
              <a:rPr lang="en-US" altLang="en-US" sz="2000" u="sng" dirty="0">
                <a:solidFill>
                  <a:schemeClr val="bg1"/>
                </a:solidFill>
              </a:rPr>
              <a:t>English writer </a:t>
            </a:r>
            <a:r>
              <a:rPr lang="en-US" altLang="en-US" sz="2000" dirty="0">
                <a:solidFill>
                  <a:schemeClr val="bg1"/>
                </a:solidFill>
              </a:rPr>
              <a:t>of the late Colonial period.</a:t>
            </a:r>
          </a:p>
          <a:p>
            <a:endParaRPr lang="en-NZ" altLang="en-US" sz="2000" dirty="0">
              <a:solidFill>
                <a:schemeClr val="bg1"/>
              </a:solidFill>
            </a:endParaRPr>
          </a:p>
          <a:p>
            <a:r>
              <a:rPr lang="en-US" altLang="en-US" sz="2000" dirty="0">
                <a:solidFill>
                  <a:schemeClr val="bg1"/>
                </a:solidFill>
              </a:rPr>
              <a:t>The experimental trial was preceded by a set of instructions.</a:t>
            </a:r>
          </a:p>
          <a:p>
            <a:endParaRPr lang="en-NZ" altLang="en-US" sz="2000" dirty="0">
              <a:solidFill>
                <a:schemeClr val="bg1"/>
              </a:solidFill>
            </a:endParaRPr>
          </a:p>
          <a:p>
            <a:r>
              <a:rPr lang="en-US" altLang="en-US" sz="2000" dirty="0">
                <a:solidFill>
                  <a:schemeClr val="bg1"/>
                </a:solidFill>
              </a:rPr>
              <a:t>Prior to the Covid-19 vaccination experimental trial, the researcher read out a set of instructions to the participants.</a:t>
            </a:r>
            <a:endParaRPr lang="en-NZ" altLang="en-US" sz="2000" dirty="0">
              <a:solidFill>
                <a:schemeClr val="bg1"/>
              </a:solidFill>
            </a:endParaRPr>
          </a:p>
          <a:p>
            <a:endParaRPr lang="en-NZ" altLang="en-US" sz="2000" dirty="0">
              <a:solidFill>
                <a:schemeClr val="bg1"/>
              </a:solidFill>
            </a:endParaRPr>
          </a:p>
          <a:p>
            <a:pPr>
              <a:buFontTx/>
              <a:buNone/>
            </a:pPr>
            <a:r>
              <a:rPr lang="en-NZ" altLang="en-US" sz="2000" dirty="0">
                <a:solidFill>
                  <a:schemeClr val="bg1"/>
                </a:solidFill>
              </a:rPr>
              <a:t>(Walters, 1999)</a:t>
            </a:r>
          </a:p>
        </p:txBody>
      </p:sp>
    </p:spTree>
    <p:custDataLst>
      <p:tags r:id="rId1"/>
    </p:custDataLst>
    <p:extLst>
      <p:ext uri="{BB962C8B-B14F-4D97-AF65-F5344CB8AC3E}">
        <p14:creationId xmlns:p14="http://schemas.microsoft.com/office/powerpoint/2010/main" val="422651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846976" y="0"/>
            <a:ext cx="8229600" cy="1000125"/>
          </a:xfrm>
        </p:spPr>
        <p:txBody>
          <a:bodyPr/>
          <a:lstStyle/>
          <a:p>
            <a:r>
              <a:rPr lang="en-NZ" altLang="en-US" sz="2800" dirty="0">
                <a:solidFill>
                  <a:srgbClr val="E4A025"/>
                </a:solidFill>
                <a:latin typeface="Verdana" panose="020B0604030504040204" pitchFamily="34" charset="0"/>
                <a:ea typeface="Verdana" panose="020B0604030504040204" pitchFamily="34" charset="0"/>
                <a:cs typeface="Verdana" panose="020B0604030504040204" pitchFamily="34" charset="0"/>
              </a:rPr>
              <a:t>Precise words</a:t>
            </a:r>
          </a:p>
        </p:txBody>
      </p:sp>
      <p:sp>
        <p:nvSpPr>
          <p:cNvPr id="21507" name="Content Placeholder 2"/>
          <p:cNvSpPr>
            <a:spLocks noGrp="1"/>
          </p:cNvSpPr>
          <p:nvPr>
            <p:ph idx="1"/>
          </p:nvPr>
        </p:nvSpPr>
        <p:spPr>
          <a:xfrm>
            <a:off x="1503027" y="642938"/>
            <a:ext cx="8229600" cy="6215062"/>
          </a:xfrm>
        </p:spPr>
        <p:txBody>
          <a:bodyPr/>
          <a:lstStyle/>
          <a:p>
            <a:pPr marL="0" indent="0">
              <a:buNone/>
            </a:pPr>
            <a:endParaRPr lang="en-US"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The researcher was able to </a:t>
            </a:r>
            <a:r>
              <a:rPr lang="en-US" altLang="en-US" sz="1800" b="1" dirty="0">
                <a:solidFill>
                  <a:srgbClr val="E4A025"/>
                </a:solidFill>
                <a:latin typeface="Verdana" panose="020B0604030504040204" pitchFamily="34" charset="0"/>
                <a:ea typeface="Verdana" panose="020B0604030504040204" pitchFamily="34" charset="0"/>
                <a:cs typeface="Verdana" panose="020B0604030504040204" pitchFamily="34" charset="0"/>
              </a:rPr>
              <a:t>access</a:t>
            </a:r>
            <a:r>
              <a:rPr lang="en-US"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participant data.</a:t>
            </a:r>
          </a:p>
          <a:p>
            <a:pPr marL="0" indent="0">
              <a:buNone/>
            </a:pPr>
            <a:r>
              <a:rPr lang="en-US"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(open, enter, retrieve-file)</a:t>
            </a:r>
          </a:p>
          <a:p>
            <a:pPr marL="0" indent="0">
              <a:buNone/>
            </a:pPr>
            <a:endParaRPr lang="en-NZ" alt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This chapter will </a:t>
            </a:r>
            <a:r>
              <a:rPr lang="en-US" altLang="en-US" sz="1800" b="1" dirty="0">
                <a:solidFill>
                  <a:srgbClr val="E4A025"/>
                </a:solidFill>
                <a:latin typeface="Verdana" panose="020B0604030504040204" pitchFamily="34" charset="0"/>
                <a:ea typeface="Verdana" panose="020B0604030504040204" pitchFamily="34" charset="0"/>
                <a:cs typeface="Verdana" panose="020B0604030504040204" pitchFamily="34" charset="0"/>
              </a:rPr>
              <a:t>discuss</a:t>
            </a:r>
            <a:r>
              <a:rPr lang="en-US"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human capital.</a:t>
            </a:r>
          </a:p>
          <a:p>
            <a:pPr marL="0" indent="0">
              <a:buNone/>
            </a:pPr>
            <a:r>
              <a:rPr lang="en-US"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(Describe, outline, examine)</a:t>
            </a:r>
          </a:p>
          <a:p>
            <a:pPr marL="0" indent="0">
              <a:buNone/>
            </a:pPr>
            <a:endParaRPr lang="en-US"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Self regulated learning is an </a:t>
            </a:r>
            <a:r>
              <a:rPr lang="en-US" altLang="en-US" sz="1800" b="1" dirty="0">
                <a:solidFill>
                  <a:srgbClr val="E4A025"/>
                </a:solidFill>
                <a:latin typeface="Verdana" panose="020B0604030504040204" pitchFamily="34" charset="0"/>
                <a:ea typeface="Verdana" panose="020B0604030504040204" pitchFamily="34" charset="0"/>
                <a:cs typeface="Verdana" panose="020B0604030504040204" pitchFamily="34" charset="0"/>
              </a:rPr>
              <a:t>area</a:t>
            </a:r>
            <a:r>
              <a:rPr lang="en-US"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that is well researched.</a:t>
            </a:r>
          </a:p>
          <a:p>
            <a:pPr marL="0" indent="0">
              <a:buNone/>
            </a:pPr>
            <a:r>
              <a:rPr lang="en-US"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(concept, theory, approach, branch of education)</a:t>
            </a:r>
          </a:p>
          <a:p>
            <a:pPr marL="0" indent="0">
              <a:buNone/>
            </a:pPr>
            <a:endParaRPr lang="en-NZ" alt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The researcher asked for participants’ </a:t>
            </a:r>
            <a:r>
              <a:rPr lang="en-US" altLang="en-US" sz="1800" b="1" dirty="0">
                <a:solidFill>
                  <a:srgbClr val="E4A025"/>
                </a:solidFill>
                <a:latin typeface="Verdana" panose="020B0604030504040204" pitchFamily="34" charset="0"/>
                <a:ea typeface="Verdana" panose="020B0604030504040204" pitchFamily="34" charset="0"/>
                <a:cs typeface="Verdana" panose="020B0604030504040204" pitchFamily="34" charset="0"/>
              </a:rPr>
              <a:t>input</a:t>
            </a:r>
            <a:r>
              <a:rPr lang="en-US"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in the focus group.</a:t>
            </a:r>
          </a:p>
          <a:p>
            <a:pPr marL="0" indent="0">
              <a:buNone/>
            </a:pPr>
            <a:r>
              <a:rPr lang="en-US"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(opinions, ideas, views, solutions)</a:t>
            </a:r>
          </a:p>
          <a:p>
            <a:pPr marL="0" indent="0">
              <a:buNone/>
            </a:pPr>
            <a:endParaRPr lang="en-NZ" alt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47633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Effect transition="in" filter="box(in)">
                                      <p:cBhvr>
                                        <p:cTn id="7" dur="500"/>
                                        <p:tgtEl>
                                          <p:spTgt spid="2150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1507">
                                            <p:txEl>
                                              <p:pRg st="5" end="5"/>
                                            </p:txEl>
                                          </p:spTgt>
                                        </p:tgtEl>
                                        <p:attrNameLst>
                                          <p:attrName>style.visibility</p:attrName>
                                        </p:attrNameLst>
                                      </p:cBhvr>
                                      <p:to>
                                        <p:strVal val="visible"/>
                                      </p:to>
                                    </p:set>
                                    <p:animEffect transition="in" filter="box(in)">
                                      <p:cBhvr>
                                        <p:cTn id="12" dur="500"/>
                                        <p:tgtEl>
                                          <p:spTgt spid="21507">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1507">
                                            <p:txEl>
                                              <p:pRg st="8" end="8"/>
                                            </p:txEl>
                                          </p:spTgt>
                                        </p:tgtEl>
                                        <p:attrNameLst>
                                          <p:attrName>style.visibility</p:attrName>
                                        </p:attrNameLst>
                                      </p:cBhvr>
                                      <p:to>
                                        <p:strVal val="visible"/>
                                      </p:to>
                                    </p:set>
                                    <p:animEffect transition="in" filter="box(in)">
                                      <p:cBhvr>
                                        <p:cTn id="17" dur="500"/>
                                        <p:tgtEl>
                                          <p:spTgt spid="21507">
                                            <p:txEl>
                                              <p:pRg st="8" end="8"/>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1507">
                                            <p:txEl>
                                              <p:pRg st="11" end="11"/>
                                            </p:txEl>
                                          </p:spTgt>
                                        </p:tgtEl>
                                        <p:attrNameLst>
                                          <p:attrName>style.visibility</p:attrName>
                                        </p:attrNameLst>
                                      </p:cBhvr>
                                      <p:to>
                                        <p:strVal val="visible"/>
                                      </p:to>
                                    </p:set>
                                    <p:animEffect transition="in" filter="box(in)">
                                      <p:cBhvr>
                                        <p:cTn id="22" dur="500"/>
                                        <p:tgtEl>
                                          <p:spTgt spid="2150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3552" y="1268760"/>
            <a:ext cx="8358246" cy="70788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fairly little ... longish ... that is how ...  made lots of.. of all sorts ...  back up ... sorted ... </a:t>
            </a:r>
          </a:p>
        </p:txBody>
      </p:sp>
      <p:sp>
        <p:nvSpPr>
          <p:cNvPr id="6" name="Rectangle 5"/>
          <p:cNvSpPr/>
          <p:nvPr/>
        </p:nvSpPr>
        <p:spPr>
          <a:xfrm>
            <a:off x="1937199" y="4725144"/>
            <a:ext cx="8484599" cy="70788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relatively limited ... extended ... thereby ... produced multiple ... of various types ... underpin .. categorised ... </a:t>
            </a:r>
          </a:p>
        </p:txBody>
      </p:sp>
      <p:sp>
        <p:nvSpPr>
          <p:cNvPr id="8" name="AutoShape 12">
            <a:hlinkClick r:id="rId4"/>
          </p:cNvPr>
          <p:cNvSpPr>
            <a:spLocks noChangeArrowheads="1"/>
          </p:cNvSpPr>
          <p:nvPr/>
        </p:nvSpPr>
        <p:spPr bwMode="auto">
          <a:xfrm>
            <a:off x="4952993" y="2780928"/>
            <a:ext cx="1366837" cy="1437062"/>
          </a:xfrm>
          <a:prstGeom prst="downArrow">
            <a:avLst>
              <a:gd name="adj1" fmla="val 50000"/>
              <a:gd name="adj2" fmla="val 25000"/>
            </a:avLst>
          </a:prstGeom>
          <a:solidFill>
            <a:srgbClr val="FF9933"/>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 name="TextBox 1"/>
          <p:cNvSpPr txBox="1"/>
          <p:nvPr/>
        </p:nvSpPr>
        <p:spPr>
          <a:xfrm>
            <a:off x="332509" y="257695"/>
            <a:ext cx="33250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FFC000"/>
                </a:solidFill>
                <a:effectLst/>
                <a:uLnTx/>
                <a:uFillTx/>
                <a:latin typeface="Arial"/>
                <a:ea typeface="+mn-ea"/>
                <a:cs typeface="Arial"/>
              </a:rPr>
              <a:t>Avoid Tentative/informal Phrasing</a:t>
            </a:r>
          </a:p>
        </p:txBody>
      </p:sp>
      <p:pic>
        <p:nvPicPr>
          <p:cNvPr id="3" name="Picture 2" descr="letter x | Flickr - Photo Sharing!"/>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65134" y="955965"/>
            <a:ext cx="1198418" cy="1198418"/>
          </a:xfrm>
          <a:prstGeom prst="rect">
            <a:avLst/>
          </a:prstGeom>
        </p:spPr>
      </p:pic>
      <p:pic>
        <p:nvPicPr>
          <p:cNvPr id="4" name="Picture 3" descr="File:Green tick.pn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0779" y="4664192"/>
            <a:ext cx="744553" cy="639328"/>
          </a:xfrm>
          <a:prstGeom prst="rect">
            <a:avLst/>
          </a:prstGeom>
        </p:spPr>
      </p:pic>
    </p:spTree>
    <p:custDataLst>
      <p:tags r:id="rId1"/>
    </p:custDataLst>
    <p:extLst>
      <p:ext uri="{BB962C8B-B14F-4D97-AF65-F5344CB8AC3E}">
        <p14:creationId xmlns:p14="http://schemas.microsoft.com/office/powerpoint/2010/main" val="134001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40" name="Rectangle 4"/>
          <p:cNvSpPr>
            <a:spLocks noGrp="1" noChangeArrowheads="1"/>
          </p:cNvSpPr>
          <p:nvPr>
            <p:ph idx="1"/>
          </p:nvPr>
        </p:nvSpPr>
        <p:spPr bwMode="auto">
          <a:xfrm>
            <a:off x="1991544" y="1772816"/>
            <a:ext cx="8104414" cy="3429024"/>
          </a:xfrm>
          <a:noFill/>
          <a:ln w="28575">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50000"/>
              </a:spcBef>
              <a:buNone/>
            </a:pPr>
            <a:r>
              <a:rPr lang="en-NZ" sz="2800" dirty="0">
                <a:solidFill>
                  <a:srgbClr val="FFFFFF"/>
                </a:solidFill>
                <a:latin typeface="Verdana" panose="020B0604030504040204" pitchFamily="34" charset="0"/>
                <a:ea typeface="Verdana" panose="020B0604030504040204" pitchFamily="34" charset="0"/>
                <a:cs typeface="Verdana" panose="020B0604030504040204" pitchFamily="34" charset="0"/>
              </a:rPr>
              <a:t>In the 1960s when little study was devoted to facial expression, like most social scientists of her day, Mead believed expression was culturally determined, we simply use our face according to a set of learned social conventions, grew from the emphasis on motivation and cognition in academic psychology that flourished at the time.</a:t>
            </a:r>
          </a:p>
        </p:txBody>
      </p:sp>
      <p:sp>
        <p:nvSpPr>
          <p:cNvPr id="104451" name="Text Box 5"/>
          <p:cNvSpPr txBox="1">
            <a:spLocks noChangeArrowheads="1"/>
          </p:cNvSpPr>
          <p:nvPr/>
        </p:nvSpPr>
        <p:spPr bwMode="auto">
          <a:xfrm>
            <a:off x="2363296" y="546541"/>
            <a:ext cx="6624638" cy="95410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NZ" sz="2800" b="0" i="0" u="none" strike="noStrike" kern="1200" cap="none" spc="0" normalizeH="0" baseline="0" noProof="0" dirty="0">
                <a:ln>
                  <a:noFill/>
                </a:ln>
                <a:solidFill>
                  <a:srgbClr val="E4A025"/>
                </a:solidFill>
                <a:effectLst/>
                <a:uLnTx/>
                <a:uFillTx/>
                <a:latin typeface="Verdana" panose="020B0604030504040204" pitchFamily="34" charset="0"/>
                <a:ea typeface="Verdana" panose="020B0604030504040204" pitchFamily="34" charset="0"/>
                <a:cs typeface="Verdana" panose="020B0604030504040204" pitchFamily="34" charset="0"/>
              </a:rPr>
              <a:t>Focused sentences: What’s wrong with this?</a:t>
            </a:r>
          </a:p>
        </p:txBody>
      </p:sp>
    </p:spTree>
    <p:custDataLst>
      <p:tags r:id="rId1"/>
    </p:custDataLst>
    <p:extLst>
      <p:ext uri="{BB962C8B-B14F-4D97-AF65-F5344CB8AC3E}">
        <p14:creationId xmlns:p14="http://schemas.microsoft.com/office/powerpoint/2010/main" val="1844935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9" name="Text Box 3"/>
          <p:cNvSpPr txBox="1">
            <a:spLocks noChangeArrowheads="1"/>
          </p:cNvSpPr>
          <p:nvPr/>
        </p:nvSpPr>
        <p:spPr bwMode="auto">
          <a:xfrm>
            <a:off x="2207568" y="1700808"/>
            <a:ext cx="7738536" cy="3970318"/>
          </a:xfrm>
          <a:prstGeom prst="rect">
            <a:avLst/>
          </a:prstGeom>
          <a:noFill/>
          <a:ln w="9525" algn="ctr">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NZ" sz="2400" b="0" i="0" u="none" strike="noStrike" kern="1200" cap="none" spc="0" normalizeH="0" baseline="0" noProof="0" dirty="0">
                <a:ln>
                  <a:noFill/>
                </a:ln>
                <a:solidFill>
                  <a:srgbClr val="FFFFFF"/>
                </a:solidFill>
                <a:effectLst/>
                <a:uLnTx/>
                <a:uFillTx/>
                <a:latin typeface="Arial" charset="0"/>
                <a:ea typeface="+mn-ea"/>
                <a:cs typeface="Arial" charset="0"/>
              </a:rPr>
              <a:t>In the 1960s, little study was devoted to facial expression.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NZ" sz="2400" b="0" i="0" u="none" strike="noStrike" kern="1200" cap="none" spc="0" normalizeH="0" baseline="0" noProof="0" dirty="0">
                <a:ln>
                  <a:noFill/>
                </a:ln>
                <a:solidFill>
                  <a:srgbClr val="FFFFFF"/>
                </a:solidFill>
                <a:effectLst/>
                <a:uLnTx/>
                <a:uFillTx/>
                <a:latin typeface="Arial" charset="0"/>
                <a:ea typeface="+mn-ea"/>
                <a:cs typeface="Arial" charset="0"/>
              </a:rPr>
              <a:t>Like most social scientists of her day, Mead believed expression was culturally determined.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NZ" sz="2400" b="0" i="0" u="none" strike="noStrike" kern="1200" cap="none" spc="0" normalizeH="0" baseline="0" noProof="0" dirty="0">
                <a:ln>
                  <a:noFill/>
                </a:ln>
                <a:solidFill>
                  <a:srgbClr val="FFFFFF"/>
                </a:solidFill>
                <a:effectLst/>
                <a:uLnTx/>
                <a:uFillTx/>
                <a:latin typeface="Arial" charset="0"/>
                <a:ea typeface="+mn-ea"/>
                <a:cs typeface="Arial" charset="0"/>
              </a:rPr>
              <a:t>In other words, she believed we simply use our face according to a set of learned social conventions.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NZ" sz="2400" b="0" i="0" u="none" strike="noStrike" kern="1200" cap="none" spc="0" normalizeH="0" baseline="0" noProof="0" dirty="0">
                <a:ln>
                  <a:noFill/>
                </a:ln>
                <a:solidFill>
                  <a:srgbClr val="FFFFFF"/>
                </a:solidFill>
                <a:effectLst/>
                <a:uLnTx/>
                <a:uFillTx/>
                <a:latin typeface="Arial" charset="0"/>
                <a:ea typeface="+mn-ea"/>
                <a:cs typeface="Arial" charset="0"/>
              </a:rPr>
              <a:t>This belief grew from the emphasis on motivation and cognition in academic psychology that flourished at the time.</a:t>
            </a:r>
          </a:p>
        </p:txBody>
      </p:sp>
    </p:spTree>
    <p:custDataLst>
      <p:tags r:id="rId1"/>
    </p:custDataLst>
    <p:extLst>
      <p:ext uri="{BB962C8B-B14F-4D97-AF65-F5344CB8AC3E}">
        <p14:creationId xmlns:p14="http://schemas.microsoft.com/office/powerpoint/2010/main" val="215882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1379">
                                            <p:txEl>
                                              <p:pRg st="1" end="1"/>
                                            </p:txEl>
                                          </p:spTgt>
                                        </p:tgtEl>
                                        <p:attrNameLst>
                                          <p:attrName>style.visibility</p:attrName>
                                        </p:attrNameLst>
                                      </p:cBhvr>
                                      <p:to>
                                        <p:strVal val="visible"/>
                                      </p:to>
                                    </p:set>
                                    <p:animEffect transition="in" filter="fade">
                                      <p:cBhvr>
                                        <p:cTn id="7" dur="2000"/>
                                        <p:tgtEl>
                                          <p:spTgt spid="741379">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41379">
                                            <p:txEl>
                                              <p:pRg st="2" end="2"/>
                                            </p:txEl>
                                          </p:spTgt>
                                        </p:tgtEl>
                                        <p:attrNameLst>
                                          <p:attrName>style.visibility</p:attrName>
                                        </p:attrNameLst>
                                      </p:cBhvr>
                                      <p:to>
                                        <p:strVal val="visible"/>
                                      </p:to>
                                    </p:set>
                                    <p:animEffect transition="in" filter="fade">
                                      <p:cBhvr>
                                        <p:cTn id="11" dur="2000"/>
                                        <p:tgtEl>
                                          <p:spTgt spid="741379">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41379">
                                            <p:txEl>
                                              <p:pRg st="3" end="3"/>
                                            </p:txEl>
                                          </p:spTgt>
                                        </p:tgtEl>
                                        <p:attrNameLst>
                                          <p:attrName>style.visibility</p:attrName>
                                        </p:attrNameLst>
                                      </p:cBhvr>
                                      <p:to>
                                        <p:strVal val="visible"/>
                                      </p:to>
                                    </p:set>
                                    <p:animEffect transition="in" filter="fade">
                                      <p:cBhvr>
                                        <p:cTn id="15" dur="2000"/>
                                        <p:tgtEl>
                                          <p:spTgt spid="741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79" grpId="0" uiExpand="1" build="p"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2117725" y="1844825"/>
            <a:ext cx="3238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altLang="en-US" sz="2400" b="0" i="0" u="none" strike="noStrike" kern="1200" cap="none" spc="0" normalizeH="0" baseline="0" noProof="0" dirty="0">
                <a:ln>
                  <a:noFill/>
                </a:ln>
                <a:solidFill>
                  <a:srgbClr val="FFFFFF"/>
                </a:solidFill>
                <a:effectLst/>
                <a:uLnTx/>
                <a:uFillTx/>
                <a:latin typeface="Verdana" pitchFamily="34" charset="0"/>
                <a:ea typeface="+mn-ea"/>
                <a:cs typeface="Arial" charset="0"/>
              </a:rPr>
              <a:t>Writing experiences</a:t>
            </a:r>
          </a:p>
        </p:txBody>
      </p:sp>
      <p:pic>
        <p:nvPicPr>
          <p:cNvPr id="4099" name="Picture 2" descr="Slas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3051" y="587376"/>
            <a:ext cx="358457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p:cNvSpPr txBox="1">
            <a:spLocks noChangeArrowheads="1"/>
          </p:cNvSpPr>
          <p:nvPr/>
        </p:nvSpPr>
        <p:spPr bwMode="auto">
          <a:xfrm>
            <a:off x="1771651" y="684214"/>
            <a:ext cx="3355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Arial" charset="0"/>
                <a:ea typeface="+mn-ea"/>
                <a:cs typeface="Arial" charset="0"/>
              </a:rPr>
              <a:t>Contents</a:t>
            </a:r>
          </a:p>
        </p:txBody>
      </p:sp>
      <p:sp>
        <p:nvSpPr>
          <p:cNvPr id="4102" name="TextBox 6"/>
          <p:cNvSpPr txBox="1">
            <a:spLocks noChangeArrowheads="1"/>
          </p:cNvSpPr>
          <p:nvPr/>
        </p:nvSpPr>
        <p:spPr bwMode="auto">
          <a:xfrm>
            <a:off x="2117725" y="2636988"/>
            <a:ext cx="5914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altLang="en-US" sz="2400" b="0" i="0" u="none" strike="noStrike" kern="1200" cap="none" spc="0" normalizeH="0" baseline="0" noProof="0" dirty="0">
                <a:ln>
                  <a:noFill/>
                </a:ln>
                <a:solidFill>
                  <a:srgbClr val="FFFFFF"/>
                </a:solidFill>
                <a:effectLst/>
                <a:uLnTx/>
                <a:uFillTx/>
                <a:latin typeface="Verdana" pitchFamily="34" charset="0"/>
                <a:ea typeface="+mn-ea"/>
                <a:cs typeface="Arial" charset="0"/>
              </a:rPr>
              <a:t>Writing tips from Massey supervisors</a:t>
            </a:r>
          </a:p>
        </p:txBody>
      </p:sp>
      <p:sp>
        <p:nvSpPr>
          <p:cNvPr id="4103" name="TextBox 7"/>
          <p:cNvSpPr txBox="1">
            <a:spLocks noChangeArrowheads="1"/>
          </p:cNvSpPr>
          <p:nvPr/>
        </p:nvSpPr>
        <p:spPr bwMode="auto">
          <a:xfrm>
            <a:off x="2117725" y="3357713"/>
            <a:ext cx="5732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altLang="en-US" sz="2400" b="0" i="0" u="none" strike="noStrike" kern="1200" cap="none" spc="0" normalizeH="0" baseline="0" noProof="0" dirty="0">
                <a:ln>
                  <a:noFill/>
                </a:ln>
                <a:solidFill>
                  <a:srgbClr val="FFFFFF"/>
                </a:solidFill>
                <a:effectLst/>
                <a:uLnTx/>
                <a:uFillTx/>
                <a:latin typeface="Verdana" pitchFamily="34" charset="0"/>
                <a:ea typeface="+mn-ea"/>
                <a:cs typeface="Arial" charset="0"/>
              </a:rPr>
              <a:t>Principles of clarity and conciseness</a:t>
            </a:r>
          </a:p>
        </p:txBody>
      </p:sp>
      <p:sp>
        <p:nvSpPr>
          <p:cNvPr id="4105" name="TextBox 9"/>
          <p:cNvSpPr txBox="1">
            <a:spLocks noChangeArrowheads="1"/>
          </p:cNvSpPr>
          <p:nvPr/>
        </p:nvSpPr>
        <p:spPr bwMode="auto">
          <a:xfrm>
            <a:off x="2117725" y="4105425"/>
            <a:ext cx="3708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altLang="en-US" sz="2400" b="0" i="0" u="none" strike="noStrike" kern="1200" cap="none" spc="0" normalizeH="0" baseline="0" noProof="0" dirty="0">
                <a:ln>
                  <a:noFill/>
                </a:ln>
                <a:solidFill>
                  <a:srgbClr val="FFFFFF"/>
                </a:solidFill>
                <a:effectLst/>
                <a:uLnTx/>
                <a:uFillTx/>
                <a:latin typeface="Verdana" pitchFamily="34" charset="0"/>
                <a:ea typeface="+mn-ea"/>
                <a:cs typeface="Arial" charset="0"/>
              </a:rPr>
              <a:t>Applying the principles</a:t>
            </a:r>
          </a:p>
        </p:txBody>
      </p:sp>
    </p:spTree>
    <p:custDataLst>
      <p:tags r:id="rId1"/>
    </p:custDataLst>
    <p:extLst>
      <p:ext uri="{BB962C8B-B14F-4D97-AF65-F5344CB8AC3E}">
        <p14:creationId xmlns:p14="http://schemas.microsoft.com/office/powerpoint/2010/main" val="3131913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2" grpId="0"/>
      <p:bldP spid="4103" grpId="0"/>
      <p:bldP spid="41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idx="1"/>
          </p:nvPr>
        </p:nvSpPr>
        <p:spPr bwMode="auto">
          <a:xfrm>
            <a:off x="1847528" y="1412776"/>
            <a:ext cx="8677628" cy="3528393"/>
          </a:xfrm>
          <a:noFill/>
          <a:ln>
            <a:miter lim="800000"/>
            <a:headEnd/>
            <a:tailEnd/>
          </a:ln>
        </p:spPr>
        <p:txBody>
          <a:bodyPr vert="horz" wrap="square" lIns="91440" tIns="45720" rIns="91440" bIns="45720" numCol="1" anchor="t" anchorCtr="0" compatLnSpc="1">
            <a:prstTxWarp prst="textNoShape">
              <a:avLst/>
            </a:prstTxWarp>
          </a:bodyPr>
          <a:lstStyle/>
          <a:p>
            <a:pPr marL="0" indent="0">
              <a:lnSpc>
                <a:spcPct val="80000"/>
              </a:lnSpc>
              <a:spcBef>
                <a:spcPct val="0"/>
              </a:spcBef>
              <a:buNone/>
            </a:pPr>
            <a:r>
              <a:rPr lang="en-NZ" sz="2200" dirty="0">
                <a:solidFill>
                  <a:srgbClr val="FFFFFF"/>
                </a:solidFill>
                <a:latin typeface="Verdana" pitchFamily="34" charset="0"/>
                <a:cs typeface="Arial" pitchFamily="34" charset="0"/>
              </a:rPr>
              <a:t>The task of examining this during speech and  singing can  be accomplished  through temporal-acoustic  measures. Voice  onset  time  (VOT)  has been  established  as an important way of distinguishing both of them. It is deﬁned as the interval between the release of an oral constriction of these and the start of vocal fold vibration for the following  sound. When examining it, it is important to realize that three value ranges may  be  observed ….. In English, they  can be observed in voiced stops, but only positive ones are observed in voiceless stops.  Its  effectiveness as a tool to help them distinguish them according to this and that has been thoroughly examined. </a:t>
            </a:r>
          </a:p>
        </p:txBody>
      </p:sp>
      <p:sp>
        <p:nvSpPr>
          <p:cNvPr id="135171" name="Text Box 3"/>
          <p:cNvSpPr txBox="1">
            <a:spLocks noChangeArrowheads="1"/>
          </p:cNvSpPr>
          <p:nvPr/>
        </p:nvSpPr>
        <p:spPr bwMode="auto">
          <a:xfrm>
            <a:off x="5738810" y="5357826"/>
            <a:ext cx="4786346" cy="33855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NZ" sz="1600" b="0" i="0" u="none" strike="noStrike" kern="1200" cap="none" spc="0" normalizeH="0" baseline="0" noProof="0" dirty="0">
                <a:ln>
                  <a:noFill/>
                </a:ln>
                <a:solidFill>
                  <a:srgbClr val="FFFFFF"/>
                </a:solidFill>
                <a:effectLst/>
                <a:uLnTx/>
                <a:uFillTx/>
                <a:latin typeface="Arial" charset="0"/>
                <a:ea typeface="+mn-ea"/>
                <a:cs typeface="Arial" charset="0"/>
              </a:rPr>
              <a:t>based on McCrea &amp; Morris, 2007, p. 55</a:t>
            </a:r>
          </a:p>
        </p:txBody>
      </p:sp>
      <p:sp>
        <p:nvSpPr>
          <p:cNvPr id="135172" name="Text Box 4"/>
          <p:cNvSpPr txBox="1">
            <a:spLocks noChangeArrowheads="1"/>
          </p:cNvSpPr>
          <p:nvPr/>
        </p:nvSpPr>
        <p:spPr bwMode="auto">
          <a:xfrm>
            <a:off x="1881158" y="571480"/>
            <a:ext cx="8280400" cy="52322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NZ" sz="2800" b="0" i="0" u="none" strike="noStrike" kern="1200" cap="none" spc="0" normalizeH="0" baseline="0" noProof="0" dirty="0">
                <a:ln>
                  <a:noFill/>
                </a:ln>
                <a:solidFill>
                  <a:srgbClr val="E4A025"/>
                </a:solidFill>
                <a:effectLst/>
                <a:uLnTx/>
                <a:uFillTx/>
                <a:latin typeface="Verdana" panose="020B0604030504040204" pitchFamily="34" charset="0"/>
                <a:ea typeface="Verdana" panose="020B0604030504040204" pitchFamily="34" charset="0"/>
                <a:cs typeface="Verdana" panose="020B0604030504040204" pitchFamily="34" charset="0"/>
              </a:rPr>
              <a:t>A paragraph without ‘bell-ringing’</a:t>
            </a:r>
          </a:p>
        </p:txBody>
      </p:sp>
    </p:spTree>
    <p:custDataLst>
      <p:tags r:id="rId1"/>
    </p:custDataLst>
    <p:extLst>
      <p:ext uri="{BB962C8B-B14F-4D97-AF65-F5344CB8AC3E}">
        <p14:creationId xmlns:p14="http://schemas.microsoft.com/office/powerpoint/2010/main" val="572363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idx="1"/>
          </p:nvPr>
        </p:nvSpPr>
        <p:spPr bwMode="auto">
          <a:xfrm>
            <a:off x="1991544" y="1357298"/>
            <a:ext cx="8424936" cy="4681538"/>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spcBef>
                <a:spcPct val="0"/>
              </a:spcBef>
              <a:buFontTx/>
              <a:buNone/>
            </a:pPr>
            <a:r>
              <a:rPr lang="en-NZ" sz="2000" dirty="0">
                <a:solidFill>
                  <a:srgbClr val="FFFFFF"/>
                </a:solidFill>
                <a:latin typeface="Verdana" pitchFamily="34" charset="0"/>
              </a:rPr>
              <a:t>The task of examining the articulation of consonants  during </a:t>
            </a:r>
          </a:p>
          <a:p>
            <a:pPr>
              <a:lnSpc>
                <a:spcPct val="80000"/>
              </a:lnSpc>
              <a:spcBef>
                <a:spcPct val="0"/>
              </a:spcBef>
              <a:buFontTx/>
              <a:buNone/>
            </a:pPr>
            <a:r>
              <a:rPr lang="en-NZ" sz="2000" dirty="0">
                <a:solidFill>
                  <a:srgbClr val="FFFFFF"/>
                </a:solidFill>
                <a:latin typeface="Verdana" pitchFamily="34" charset="0"/>
              </a:rPr>
              <a:t>speech  and  singing  can  be  accomplished    through </a:t>
            </a:r>
          </a:p>
          <a:p>
            <a:pPr>
              <a:lnSpc>
                <a:spcPct val="80000"/>
              </a:lnSpc>
              <a:spcBef>
                <a:spcPct val="0"/>
              </a:spcBef>
              <a:buFontTx/>
              <a:buNone/>
            </a:pPr>
            <a:r>
              <a:rPr lang="en-NZ" sz="2000" dirty="0">
                <a:solidFill>
                  <a:srgbClr val="FFFFFF"/>
                </a:solidFill>
                <a:latin typeface="Verdana" pitchFamily="34" charset="0"/>
              </a:rPr>
              <a:t>temporal-acoustic    measures. </a:t>
            </a:r>
            <a:r>
              <a:rPr lang="en-NZ" sz="2000" dirty="0">
                <a:solidFill>
                  <a:srgbClr val="E4A025"/>
                </a:solidFill>
                <a:latin typeface="Verdana" pitchFamily="34" charset="0"/>
              </a:rPr>
              <a:t>Voice  onset  time  (VOT)  </a:t>
            </a:r>
            <a:r>
              <a:rPr lang="en-NZ" sz="2000" dirty="0">
                <a:solidFill>
                  <a:srgbClr val="FFFFFF"/>
                </a:solidFill>
                <a:latin typeface="Verdana" pitchFamily="34" charset="0"/>
              </a:rPr>
              <a:t>has</a:t>
            </a:r>
          </a:p>
          <a:p>
            <a:pPr>
              <a:lnSpc>
                <a:spcPct val="80000"/>
              </a:lnSpc>
              <a:spcBef>
                <a:spcPct val="0"/>
              </a:spcBef>
              <a:buFontTx/>
              <a:buNone/>
            </a:pPr>
            <a:r>
              <a:rPr lang="en-NZ" sz="2000" dirty="0">
                <a:solidFill>
                  <a:srgbClr val="FFFFFF"/>
                </a:solidFill>
                <a:latin typeface="Verdana" pitchFamily="34" charset="0"/>
              </a:rPr>
              <a:t>been  established  as an important acoustic measure used to </a:t>
            </a:r>
          </a:p>
          <a:p>
            <a:pPr>
              <a:lnSpc>
                <a:spcPct val="80000"/>
              </a:lnSpc>
              <a:spcBef>
                <a:spcPct val="0"/>
              </a:spcBef>
              <a:buFontTx/>
              <a:buNone/>
            </a:pPr>
            <a:r>
              <a:rPr lang="en-NZ" sz="2000" dirty="0">
                <a:solidFill>
                  <a:srgbClr val="FFFFFF"/>
                </a:solidFill>
                <a:latin typeface="Verdana" pitchFamily="34" charset="0"/>
              </a:rPr>
              <a:t>distinguish voiced from voiceless stop consonants across a </a:t>
            </a:r>
          </a:p>
          <a:p>
            <a:pPr>
              <a:lnSpc>
                <a:spcPct val="80000"/>
              </a:lnSpc>
              <a:spcBef>
                <a:spcPct val="0"/>
              </a:spcBef>
              <a:buFontTx/>
              <a:buNone/>
            </a:pPr>
            <a:r>
              <a:rPr lang="en-NZ" sz="2000" dirty="0">
                <a:solidFill>
                  <a:srgbClr val="FFFFFF"/>
                </a:solidFill>
                <a:latin typeface="Verdana" pitchFamily="34" charset="0"/>
              </a:rPr>
              <a:t>variety of languages. </a:t>
            </a:r>
            <a:r>
              <a:rPr lang="en-NZ" sz="2000" dirty="0">
                <a:solidFill>
                  <a:srgbClr val="E4A025"/>
                </a:solidFill>
                <a:latin typeface="Verdana" pitchFamily="34" charset="0"/>
              </a:rPr>
              <a:t>VOT</a:t>
            </a:r>
            <a:r>
              <a:rPr lang="en-NZ" sz="2000" dirty="0">
                <a:solidFill>
                  <a:srgbClr val="FFFFFF"/>
                </a:solidFill>
                <a:latin typeface="Verdana" pitchFamily="34" charset="0"/>
              </a:rPr>
              <a:t> is </a:t>
            </a:r>
            <a:r>
              <a:rPr lang="en-NZ" sz="2000" dirty="0" err="1">
                <a:solidFill>
                  <a:srgbClr val="FFFFFF"/>
                </a:solidFill>
                <a:latin typeface="Verdana" pitchFamily="34" charset="0"/>
              </a:rPr>
              <a:t>deﬁned</a:t>
            </a:r>
            <a:r>
              <a:rPr lang="en-NZ" sz="2000" dirty="0">
                <a:solidFill>
                  <a:srgbClr val="FFFFFF"/>
                </a:solidFill>
                <a:latin typeface="Verdana" pitchFamily="34" charset="0"/>
              </a:rPr>
              <a:t> as the interval between </a:t>
            </a:r>
          </a:p>
          <a:p>
            <a:pPr>
              <a:lnSpc>
                <a:spcPct val="80000"/>
              </a:lnSpc>
              <a:spcBef>
                <a:spcPct val="0"/>
              </a:spcBef>
              <a:buFontTx/>
              <a:buNone/>
            </a:pPr>
            <a:r>
              <a:rPr lang="en-NZ" sz="2000" dirty="0">
                <a:solidFill>
                  <a:srgbClr val="FFFFFF"/>
                </a:solidFill>
                <a:latin typeface="Verdana" pitchFamily="34" charset="0"/>
              </a:rPr>
              <a:t>the release of an oral constriction of a stop consonant and the</a:t>
            </a:r>
          </a:p>
          <a:p>
            <a:pPr>
              <a:lnSpc>
                <a:spcPct val="80000"/>
              </a:lnSpc>
              <a:spcBef>
                <a:spcPct val="0"/>
              </a:spcBef>
              <a:buFontTx/>
              <a:buNone/>
            </a:pPr>
            <a:r>
              <a:rPr lang="en-NZ" sz="2000" dirty="0">
                <a:solidFill>
                  <a:srgbClr val="FFFFFF"/>
                </a:solidFill>
                <a:latin typeface="Verdana" pitchFamily="34" charset="0"/>
              </a:rPr>
              <a:t>start of vocal fold vibration for the  following  vowel. When  </a:t>
            </a:r>
          </a:p>
          <a:p>
            <a:pPr>
              <a:lnSpc>
                <a:spcPct val="80000"/>
              </a:lnSpc>
              <a:spcBef>
                <a:spcPct val="0"/>
              </a:spcBef>
              <a:buFontTx/>
              <a:buNone/>
            </a:pPr>
            <a:r>
              <a:rPr lang="en-NZ" sz="2000" dirty="0">
                <a:solidFill>
                  <a:srgbClr val="FFFFFF"/>
                </a:solidFill>
                <a:latin typeface="Verdana" pitchFamily="34" charset="0"/>
              </a:rPr>
              <a:t>examining  </a:t>
            </a:r>
            <a:r>
              <a:rPr lang="en-NZ" sz="2000" dirty="0">
                <a:solidFill>
                  <a:srgbClr val="E4A025"/>
                </a:solidFill>
                <a:latin typeface="Verdana" pitchFamily="34" charset="0"/>
              </a:rPr>
              <a:t>VOT</a:t>
            </a:r>
            <a:r>
              <a:rPr lang="en-NZ" sz="2000" dirty="0">
                <a:solidFill>
                  <a:srgbClr val="FFFFFF"/>
                </a:solidFill>
                <a:latin typeface="Verdana" pitchFamily="34" charset="0"/>
              </a:rPr>
              <a:t>,  it is important to realize that three VOT value </a:t>
            </a:r>
          </a:p>
          <a:p>
            <a:pPr>
              <a:lnSpc>
                <a:spcPct val="80000"/>
              </a:lnSpc>
              <a:spcBef>
                <a:spcPct val="0"/>
              </a:spcBef>
              <a:buFontTx/>
              <a:buNone/>
            </a:pPr>
            <a:r>
              <a:rPr lang="en-NZ" sz="2000" dirty="0">
                <a:solidFill>
                  <a:srgbClr val="FFFFFF"/>
                </a:solidFill>
                <a:latin typeface="Verdana" pitchFamily="34" charset="0"/>
              </a:rPr>
              <a:t>ranges may  be  observed ….. In English, all three  of  these  </a:t>
            </a:r>
          </a:p>
          <a:p>
            <a:pPr>
              <a:lnSpc>
                <a:spcPct val="80000"/>
              </a:lnSpc>
              <a:spcBef>
                <a:spcPct val="0"/>
              </a:spcBef>
              <a:buFontTx/>
              <a:buNone/>
            </a:pPr>
            <a:r>
              <a:rPr lang="en-NZ" sz="2000" dirty="0">
                <a:solidFill>
                  <a:srgbClr val="FFFFFF"/>
                </a:solidFill>
                <a:latin typeface="Verdana" pitchFamily="34" charset="0"/>
              </a:rPr>
              <a:t>ranges  can be  observed  in voiced stops, but only </a:t>
            </a:r>
          </a:p>
          <a:p>
            <a:pPr>
              <a:lnSpc>
                <a:spcPct val="80000"/>
              </a:lnSpc>
              <a:spcBef>
                <a:spcPct val="0"/>
              </a:spcBef>
              <a:buFontTx/>
              <a:buNone/>
            </a:pPr>
            <a:r>
              <a:rPr lang="en-NZ" sz="2000" dirty="0">
                <a:solidFill>
                  <a:srgbClr val="FFFFFF"/>
                </a:solidFill>
                <a:latin typeface="Verdana" pitchFamily="34" charset="0"/>
              </a:rPr>
              <a:t>positive </a:t>
            </a:r>
            <a:r>
              <a:rPr lang="en-NZ" sz="2000" dirty="0">
                <a:solidFill>
                  <a:srgbClr val="E4A025"/>
                </a:solidFill>
                <a:latin typeface="Verdana" pitchFamily="34" charset="0"/>
              </a:rPr>
              <a:t>VOTs</a:t>
            </a:r>
            <a:r>
              <a:rPr lang="en-NZ" sz="2000" dirty="0">
                <a:solidFill>
                  <a:srgbClr val="FFFFFF"/>
                </a:solidFill>
                <a:latin typeface="Verdana" pitchFamily="34" charset="0"/>
              </a:rPr>
              <a:t> are observed in  voiceless  stops.  The  </a:t>
            </a:r>
          </a:p>
          <a:p>
            <a:pPr>
              <a:lnSpc>
                <a:spcPct val="80000"/>
              </a:lnSpc>
              <a:spcBef>
                <a:spcPct val="0"/>
              </a:spcBef>
              <a:buFontTx/>
              <a:buNone/>
            </a:pPr>
            <a:r>
              <a:rPr lang="en-NZ" sz="2000" dirty="0">
                <a:solidFill>
                  <a:srgbClr val="FFFFFF"/>
                </a:solidFill>
                <a:latin typeface="Verdana" pitchFamily="34" charset="0"/>
              </a:rPr>
              <a:t>effectiveness  of  </a:t>
            </a:r>
            <a:r>
              <a:rPr lang="en-NZ" sz="2000" dirty="0">
                <a:solidFill>
                  <a:srgbClr val="E4A025"/>
                </a:solidFill>
                <a:latin typeface="Verdana" pitchFamily="34" charset="0"/>
              </a:rPr>
              <a:t>VOT</a:t>
            </a:r>
            <a:r>
              <a:rPr lang="en-NZ" sz="2000" dirty="0">
                <a:solidFill>
                  <a:srgbClr val="FFFFFF"/>
                </a:solidFill>
                <a:latin typeface="Verdana" pitchFamily="34" charset="0"/>
              </a:rPr>
              <a:t>  as a tool to help researchers and </a:t>
            </a:r>
          </a:p>
          <a:p>
            <a:pPr>
              <a:lnSpc>
                <a:spcPct val="80000"/>
              </a:lnSpc>
              <a:spcBef>
                <a:spcPct val="0"/>
              </a:spcBef>
              <a:buFontTx/>
              <a:buNone/>
            </a:pPr>
            <a:r>
              <a:rPr lang="en-NZ" sz="2000" dirty="0">
                <a:solidFill>
                  <a:srgbClr val="FFFFFF"/>
                </a:solidFill>
                <a:latin typeface="Verdana" pitchFamily="34" charset="0"/>
              </a:rPr>
              <a:t>clinicians distinguish stop consonants according to voicing and</a:t>
            </a:r>
          </a:p>
          <a:p>
            <a:pPr>
              <a:lnSpc>
                <a:spcPct val="80000"/>
              </a:lnSpc>
              <a:spcBef>
                <a:spcPct val="0"/>
              </a:spcBef>
              <a:buFontTx/>
              <a:buNone/>
            </a:pPr>
            <a:r>
              <a:rPr lang="en-NZ" sz="2000" dirty="0">
                <a:solidFill>
                  <a:srgbClr val="FFFFFF"/>
                </a:solidFill>
                <a:latin typeface="Verdana" pitchFamily="34" charset="0"/>
              </a:rPr>
              <a:t>place of articulation has been thoroughly examined. </a:t>
            </a:r>
          </a:p>
        </p:txBody>
      </p:sp>
      <p:sp>
        <p:nvSpPr>
          <p:cNvPr id="134148" name="Text Box 4"/>
          <p:cNvSpPr txBox="1">
            <a:spLocks noChangeArrowheads="1"/>
          </p:cNvSpPr>
          <p:nvPr/>
        </p:nvSpPr>
        <p:spPr bwMode="auto">
          <a:xfrm>
            <a:off x="4952960" y="5500702"/>
            <a:ext cx="5715040" cy="33855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NZ" sz="1600" b="0" i="0" u="none" strike="noStrike" kern="1200" cap="none" spc="0" normalizeH="0" baseline="0" noProof="0" dirty="0">
                <a:ln>
                  <a:noFill/>
                </a:ln>
                <a:solidFill>
                  <a:srgbClr val="FFFFFF"/>
                </a:solidFill>
                <a:effectLst/>
                <a:uLnTx/>
                <a:uFillTx/>
                <a:latin typeface="Arial" charset="0"/>
                <a:ea typeface="+mn-ea"/>
                <a:cs typeface="Arial" charset="0"/>
              </a:rPr>
              <a:t>McCrea &amp; Morris, 2007, p. 55 (original version)</a:t>
            </a:r>
          </a:p>
        </p:txBody>
      </p:sp>
      <p:sp>
        <p:nvSpPr>
          <p:cNvPr id="5" name="Text Box 4"/>
          <p:cNvSpPr txBox="1">
            <a:spLocks noChangeArrowheads="1"/>
          </p:cNvSpPr>
          <p:nvPr/>
        </p:nvSpPr>
        <p:spPr bwMode="auto">
          <a:xfrm>
            <a:off x="1881158" y="571480"/>
            <a:ext cx="8280400" cy="52322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NZ" sz="2800" b="0" i="0" u="none" strike="noStrike" kern="1200" cap="none" spc="0" normalizeH="0" baseline="0" noProof="0" dirty="0">
                <a:ln>
                  <a:noFill/>
                </a:ln>
                <a:solidFill>
                  <a:srgbClr val="E4A025"/>
                </a:solidFill>
                <a:effectLst/>
                <a:uLnTx/>
                <a:uFillTx/>
                <a:latin typeface="Verdana" panose="020B0604030504040204" pitchFamily="34" charset="0"/>
                <a:ea typeface="Verdana" panose="020B0604030504040204" pitchFamily="34" charset="0"/>
                <a:cs typeface="Verdana" panose="020B0604030504040204" pitchFamily="34" charset="0"/>
              </a:rPr>
              <a:t>The same paragraph with bell-ringing</a:t>
            </a:r>
          </a:p>
        </p:txBody>
      </p:sp>
    </p:spTree>
    <p:custDataLst>
      <p:tags r:id="rId1"/>
    </p:custDataLst>
    <p:extLst>
      <p:ext uri="{BB962C8B-B14F-4D97-AF65-F5344CB8AC3E}">
        <p14:creationId xmlns:p14="http://schemas.microsoft.com/office/powerpoint/2010/main" val="2176870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28628" y="5610748"/>
            <a:ext cx="7438102"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These &amp; more quotations on rewriting can be found at: tinyurl.com/dbqk4k</a:t>
            </a:r>
          </a:p>
        </p:txBody>
      </p:sp>
      <p:sp>
        <p:nvSpPr>
          <p:cNvPr id="7" name="TextBox 6"/>
          <p:cNvSpPr txBox="1"/>
          <p:nvPr/>
        </p:nvSpPr>
        <p:spPr>
          <a:xfrm>
            <a:off x="2166910" y="500042"/>
            <a:ext cx="7961538"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800" b="0" i="0" u="none" strike="noStrike" kern="1200" cap="none" spc="0" normalizeH="0" baseline="0" noProof="0" dirty="0">
                <a:ln>
                  <a:noFill/>
                </a:ln>
                <a:solidFill>
                  <a:srgbClr val="E4A025"/>
                </a:solidFill>
                <a:effectLst/>
                <a:uLnTx/>
                <a:uFillTx/>
                <a:latin typeface="Verdana" panose="020B0604030504040204" pitchFamily="34" charset="0"/>
                <a:ea typeface="Verdana" panose="020B0604030504040204" pitchFamily="34" charset="0"/>
                <a:cs typeface="Verdana" panose="020B0604030504040204" pitchFamily="34" charset="0"/>
              </a:rPr>
              <a:t>Making your writing clear and concise can be hard work!</a:t>
            </a:r>
          </a:p>
        </p:txBody>
      </p:sp>
      <p:sp>
        <p:nvSpPr>
          <p:cNvPr id="8" name="Rectangle 7"/>
          <p:cNvSpPr/>
          <p:nvPr/>
        </p:nvSpPr>
        <p:spPr>
          <a:xfrm>
            <a:off x="2285561" y="1704615"/>
            <a:ext cx="8215370" cy="132343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"I don't write easily or rapidly. My first draft usually has only a few elements worth keeping. I have to find what those are and build from them and throw out what doesn't work, or what simply is not alive.“ – Susan Sontag</a:t>
            </a:r>
          </a:p>
        </p:txBody>
      </p:sp>
      <p:sp>
        <p:nvSpPr>
          <p:cNvPr id="9" name="Rectangle 8"/>
          <p:cNvSpPr/>
          <p:nvPr/>
        </p:nvSpPr>
        <p:spPr>
          <a:xfrm>
            <a:off x="2285561" y="3566511"/>
            <a:ext cx="7858180" cy="144655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"There are days when the result is so bad that no fewer than five revisions are required. In contrast, when I'm greatly inspired, only four revisions are needed."  John </a:t>
            </a:r>
            <a:r>
              <a:rPr kumimoji="0" lang="en-NZ" sz="2200" b="0"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Galbreath</a:t>
            </a:r>
            <a:endParaRPr kumimoji="0" lang="en-NZ" sz="2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249472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ChangeArrowheads="1"/>
          </p:cNvSpPr>
          <p:nvPr/>
        </p:nvSpPr>
        <p:spPr bwMode="auto">
          <a:xfrm>
            <a:off x="1528213" y="1196752"/>
            <a:ext cx="9144000" cy="4000528"/>
          </a:xfrm>
          <a:prstGeom prst="rect">
            <a:avLst/>
          </a:prstGeom>
          <a:noFill/>
          <a:ln w="9525">
            <a:noFill/>
            <a:miter lim="800000"/>
            <a:headEnd/>
            <a:tailEnd/>
          </a:ln>
        </p:spPr>
        <p:txBody>
          <a:bodyPr wrap="none" anchor="ctr"/>
          <a:lstStyle/>
          <a:p>
            <a:pPr marL="457200" marR="0" lvl="1" indent="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Arial" charset="0"/>
              </a:rPr>
              <a:t>Using powerful, specific words instead of several vague ones</a:t>
            </a:r>
          </a:p>
          <a:p>
            <a:pPr marL="457200" marR="0" lvl="1" indent="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Arial" charset="0"/>
              </a:rPr>
              <a:t> Removing redundant words</a:t>
            </a:r>
          </a:p>
          <a:p>
            <a:pPr marL="457200" marR="0" lvl="1" indent="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Arial" charset="0"/>
              </a:rPr>
              <a:t> Removing  unnecessary modifiers/qualifiers</a:t>
            </a:r>
          </a:p>
          <a:p>
            <a:pPr marL="457200" marR="0" lvl="1" indent="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Arial" charset="0"/>
              </a:rPr>
              <a:t> Reducing tentative or informal phrasing</a:t>
            </a:r>
          </a:p>
          <a:p>
            <a:pPr marL="457200" marR="0" lvl="1" indent="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Arial" charset="0"/>
              </a:rPr>
              <a:t> Reducing repetition</a:t>
            </a:r>
          </a:p>
          <a:p>
            <a:pPr marL="457200" marR="0" lvl="1" indent="0" algn="l" defTabSz="914400" rtl="0" eaLnBrk="1" fontAlgn="base" latinLnBrk="0" hangingPunct="1">
              <a:lnSpc>
                <a:spcPct val="80000"/>
              </a:lnSpc>
              <a:spcBef>
                <a:spcPct val="2000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4342" name="Rectangle 6"/>
          <p:cNvSpPr>
            <a:spLocks noChangeArrowheads="1"/>
          </p:cNvSpPr>
          <p:nvPr/>
        </p:nvSpPr>
        <p:spPr bwMode="auto">
          <a:xfrm>
            <a:off x="2282754" y="446083"/>
            <a:ext cx="7194277" cy="437043"/>
          </a:xfrm>
          <a:prstGeom prst="rect">
            <a:avLst/>
          </a:prstGeom>
          <a:noFill/>
          <a:ln w="9525" algn="ctr">
            <a:noFill/>
            <a:miter lim="800000"/>
            <a:headEnd/>
            <a:tailEnd/>
          </a:ln>
        </p:spPr>
        <p:txBody>
          <a:bodyPr wrap="none">
            <a:spAutoFit/>
          </a:bodyPr>
          <a:lstStyle/>
          <a:p>
            <a:pPr marL="342900" marR="0" lvl="0" indent="-342900" algn="just" defTabSz="914400" rtl="0" eaLnBrk="1" fontAlgn="base" latinLnBrk="0" hangingPunct="1">
              <a:lnSpc>
                <a:spcPct val="8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E4A025"/>
                </a:solidFill>
                <a:effectLst/>
                <a:uLnTx/>
                <a:uFillTx/>
                <a:latin typeface="Verdana" panose="020B0604030504040204" pitchFamily="34" charset="0"/>
                <a:ea typeface="Verdana" panose="020B0604030504040204" pitchFamily="34" charset="0"/>
                <a:cs typeface="Verdana" panose="020B0604030504040204" pitchFamily="34" charset="0"/>
              </a:rPr>
              <a:t>More concise academic style involves…</a:t>
            </a:r>
          </a:p>
        </p:txBody>
      </p:sp>
      <p:sp>
        <p:nvSpPr>
          <p:cNvPr id="7" name="Rectangle 6"/>
          <p:cNvSpPr>
            <a:spLocks noChangeArrowheads="1"/>
          </p:cNvSpPr>
          <p:nvPr/>
        </p:nvSpPr>
        <p:spPr bwMode="auto">
          <a:xfrm>
            <a:off x="4295800" y="5733256"/>
            <a:ext cx="6233553" cy="387798"/>
          </a:xfrm>
          <a:prstGeom prst="rect">
            <a:avLst/>
          </a:prstGeom>
          <a:noFill/>
          <a:ln w="9525" algn="ctr">
            <a:noFill/>
            <a:miter lim="800000"/>
            <a:headEnd/>
            <a:tailEnd/>
          </a:ln>
        </p:spPr>
        <p:txBody>
          <a:bodyPr wrap="square">
            <a:spAutoFit/>
          </a:bodyPr>
          <a:lstStyle/>
          <a:p>
            <a:pPr marL="342900" marR="0" lvl="0" indent="-342900" algn="r" defTabSz="914400" rtl="0" eaLnBrk="1" fontAlgn="base" latinLnBrk="0" hangingPunct="1">
              <a:lnSpc>
                <a:spcPct val="8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E4A025"/>
                </a:solidFill>
                <a:effectLst/>
                <a:uLnTx/>
                <a:uFillTx/>
                <a:latin typeface="Arial" charset="0"/>
                <a:ea typeface="+mn-ea"/>
                <a:cs typeface="Arial" charset="0"/>
              </a:rPr>
              <a:t> …. and will reduce word count up by 10 % +</a:t>
            </a:r>
          </a:p>
        </p:txBody>
      </p:sp>
    </p:spTree>
    <p:custDataLst>
      <p:tags r:id="rId1"/>
    </p:custDataLst>
    <p:extLst>
      <p:ext uri="{BB962C8B-B14F-4D97-AF65-F5344CB8AC3E}">
        <p14:creationId xmlns:p14="http://schemas.microsoft.com/office/powerpoint/2010/main" val="22109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7474">
                                            <p:txEl>
                                              <p:pRg st="0" end="0"/>
                                            </p:txEl>
                                          </p:spTgt>
                                        </p:tgtEl>
                                        <p:attrNameLst>
                                          <p:attrName>style.visibility</p:attrName>
                                        </p:attrNameLst>
                                      </p:cBhvr>
                                      <p:to>
                                        <p:strVal val="visible"/>
                                      </p:to>
                                    </p:set>
                                    <p:animEffect transition="in" filter="fade">
                                      <p:cBhvr>
                                        <p:cTn id="7" dur="500"/>
                                        <p:tgtEl>
                                          <p:spTgt spid="6174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7474">
                                            <p:txEl>
                                              <p:pRg st="1" end="1"/>
                                            </p:txEl>
                                          </p:spTgt>
                                        </p:tgtEl>
                                        <p:attrNameLst>
                                          <p:attrName>style.visibility</p:attrName>
                                        </p:attrNameLst>
                                      </p:cBhvr>
                                      <p:to>
                                        <p:strVal val="visible"/>
                                      </p:to>
                                    </p:set>
                                    <p:animEffect transition="in" filter="fade">
                                      <p:cBhvr>
                                        <p:cTn id="12" dur="500"/>
                                        <p:tgtEl>
                                          <p:spTgt spid="6174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7474">
                                            <p:txEl>
                                              <p:pRg st="2" end="2"/>
                                            </p:txEl>
                                          </p:spTgt>
                                        </p:tgtEl>
                                        <p:attrNameLst>
                                          <p:attrName>style.visibility</p:attrName>
                                        </p:attrNameLst>
                                      </p:cBhvr>
                                      <p:to>
                                        <p:strVal val="visible"/>
                                      </p:to>
                                    </p:set>
                                    <p:animEffect transition="in" filter="fade">
                                      <p:cBhvr>
                                        <p:cTn id="17" dur="500"/>
                                        <p:tgtEl>
                                          <p:spTgt spid="6174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7474">
                                            <p:txEl>
                                              <p:pRg st="3" end="3"/>
                                            </p:txEl>
                                          </p:spTgt>
                                        </p:tgtEl>
                                        <p:attrNameLst>
                                          <p:attrName>style.visibility</p:attrName>
                                        </p:attrNameLst>
                                      </p:cBhvr>
                                      <p:to>
                                        <p:strVal val="visible"/>
                                      </p:to>
                                    </p:set>
                                    <p:animEffect transition="in" filter="fade">
                                      <p:cBhvr>
                                        <p:cTn id="22" dur="500"/>
                                        <p:tgtEl>
                                          <p:spTgt spid="6174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7474">
                                            <p:txEl>
                                              <p:pRg st="4" end="4"/>
                                            </p:txEl>
                                          </p:spTgt>
                                        </p:tgtEl>
                                        <p:attrNameLst>
                                          <p:attrName>style.visibility</p:attrName>
                                        </p:attrNameLst>
                                      </p:cBhvr>
                                      <p:to>
                                        <p:strVal val="visible"/>
                                      </p:to>
                                    </p:set>
                                    <p:animEffect transition="in" filter="fade">
                                      <p:cBhvr>
                                        <p:cTn id="27" dur="500"/>
                                        <p:tgtEl>
                                          <p:spTgt spid="6174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ChangeArrowheads="1"/>
          </p:cNvSpPr>
          <p:nvPr/>
        </p:nvSpPr>
        <p:spPr bwMode="auto">
          <a:xfrm>
            <a:off x="1809720" y="1071547"/>
            <a:ext cx="8143932" cy="642941"/>
          </a:xfrm>
          <a:prstGeom prst="rect">
            <a:avLst/>
          </a:prstGeom>
          <a:noFill/>
          <a:ln w="9525">
            <a:noFill/>
            <a:miter lim="800000"/>
            <a:headEnd/>
            <a:tailEnd/>
          </a:ln>
        </p:spPr>
        <p:txBody>
          <a:bodyPr wrap="none" anchor="ctr"/>
          <a:lstStyle/>
          <a:p>
            <a:pPr marL="457200" marR="0" lvl="1" indent="0" algn="l" defTabSz="914400" rtl="0" eaLnBrk="1" fontAlgn="base" latinLnBrk="0" hangingPunct="1">
              <a:lnSpc>
                <a:spcPct val="8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E4A025"/>
                </a:solidFill>
                <a:effectLst/>
                <a:uLnTx/>
                <a:uFillTx/>
                <a:latin typeface="Arial" charset="0"/>
                <a:ea typeface="+mn-ea"/>
                <a:cs typeface="Arial" charset="0"/>
              </a:rPr>
              <a:t>Basing sentences around longer noun phrases</a:t>
            </a:r>
          </a:p>
          <a:p>
            <a:pPr marL="457200" marR="0" lvl="1" indent="0" algn="l" defTabSz="914400" rtl="0" eaLnBrk="1" fontAlgn="base" latinLnBrk="0" hangingPunct="1">
              <a:lnSpc>
                <a:spcPct val="80000"/>
              </a:lnSpc>
              <a:spcBef>
                <a:spcPct val="20000"/>
              </a:spcBef>
              <a:spcAft>
                <a:spcPct val="0"/>
              </a:spcAft>
              <a:buClrTx/>
              <a:buSzTx/>
              <a:buFontTx/>
              <a:buNone/>
              <a:tabLst/>
              <a:defRPr/>
            </a:pPr>
            <a:endParaRPr kumimoji="0" lang="en-US" sz="2400" b="1" i="0" u="none" strike="noStrike" kern="1200" cap="none" spc="0" normalizeH="0" baseline="0" noProof="0" dirty="0">
              <a:ln>
                <a:noFill/>
              </a:ln>
              <a:solidFill>
                <a:srgbClr val="E4A025"/>
              </a:solidFill>
              <a:effectLst/>
              <a:uLnTx/>
              <a:uFillTx/>
              <a:latin typeface="Arial" charset="0"/>
              <a:ea typeface="+mn-ea"/>
              <a:cs typeface="Arial" charset="0"/>
            </a:endParaRPr>
          </a:p>
        </p:txBody>
      </p:sp>
      <p:sp>
        <p:nvSpPr>
          <p:cNvPr id="5" name="Rectangle 4"/>
          <p:cNvSpPr/>
          <p:nvPr/>
        </p:nvSpPr>
        <p:spPr>
          <a:xfrm>
            <a:off x="1952596" y="2000240"/>
            <a:ext cx="8572560" cy="70788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charset="0"/>
                <a:ea typeface="+mn-ea"/>
                <a:cs typeface="Arial" charset="0"/>
              </a:rPr>
              <a:t>Another way this research methodology is limited, looking at it from an ethnographic angle ...</a:t>
            </a:r>
          </a:p>
        </p:txBody>
      </p:sp>
      <p:sp>
        <p:nvSpPr>
          <p:cNvPr id="6" name="Rectangle 5"/>
          <p:cNvSpPr/>
          <p:nvPr/>
        </p:nvSpPr>
        <p:spPr>
          <a:xfrm>
            <a:off x="2024034" y="4714884"/>
            <a:ext cx="8286808"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charset="0"/>
                <a:ea typeface="+mn-ea"/>
                <a:cs typeface="Arial" charset="0"/>
              </a:rPr>
              <a:t>Another methodological limitation, in ethnographic terms ...</a:t>
            </a:r>
          </a:p>
        </p:txBody>
      </p:sp>
      <p:sp>
        <p:nvSpPr>
          <p:cNvPr id="8" name="AutoShape 12">
            <a:hlinkClick r:id="rId4"/>
          </p:cNvPr>
          <p:cNvSpPr>
            <a:spLocks noChangeArrowheads="1"/>
          </p:cNvSpPr>
          <p:nvPr/>
        </p:nvSpPr>
        <p:spPr bwMode="auto">
          <a:xfrm>
            <a:off x="4952993" y="3212976"/>
            <a:ext cx="1366837" cy="1007542"/>
          </a:xfrm>
          <a:prstGeom prst="downArrow">
            <a:avLst>
              <a:gd name="adj1" fmla="val 50000"/>
              <a:gd name="adj2" fmla="val 25000"/>
            </a:avLst>
          </a:prstGeom>
          <a:solidFill>
            <a:srgbClr val="FF9933"/>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charset="0"/>
              <a:ea typeface="+mn-ea"/>
              <a:cs typeface="Arial" charset="0"/>
            </a:endParaRPr>
          </a:p>
        </p:txBody>
      </p:sp>
    </p:spTree>
    <p:custDataLst>
      <p:tags r:id="rId1"/>
    </p:custDataLst>
    <p:extLst>
      <p:ext uri="{BB962C8B-B14F-4D97-AF65-F5344CB8AC3E}">
        <p14:creationId xmlns:p14="http://schemas.microsoft.com/office/powerpoint/2010/main" val="51785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52596" y="1785927"/>
            <a:ext cx="8572560" cy="101566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charset="0"/>
                <a:ea typeface="+mn-ea"/>
                <a:cs typeface="Arial" charset="0"/>
              </a:rPr>
              <a:t>Another similar weakness, which we looked at before, is </a:t>
            </a:r>
            <a:r>
              <a:rPr kumimoji="0" lang="en-NZ" sz="2000" b="0" i="0" u="none" strike="noStrike" kern="1200" cap="none" spc="0" normalizeH="0" baseline="0" noProof="0" dirty="0">
                <a:ln>
                  <a:noFill/>
                </a:ln>
                <a:solidFill>
                  <a:srgbClr val="E4A025"/>
                </a:solidFill>
                <a:effectLst/>
                <a:uLnTx/>
                <a:uFillTx/>
                <a:latin typeface="Arial" charset="0"/>
                <a:ea typeface="+mn-ea"/>
                <a:cs typeface="Arial" charset="0"/>
              </a:rPr>
              <a:t>the fact that the researcher has not looked into the particular culture</a:t>
            </a:r>
            <a:r>
              <a:rPr kumimoji="0" lang="en-NZ" sz="2000" b="0" i="0" u="none" strike="noStrike" kern="1200" cap="none" spc="0" normalizeH="0" baseline="0" noProof="0" dirty="0">
                <a:ln>
                  <a:noFill/>
                </a:ln>
                <a:solidFill>
                  <a:srgbClr val="FFFFFF"/>
                </a:solidFill>
                <a:effectLst/>
                <a:uLnTx/>
                <a:uFillTx/>
                <a:latin typeface="Arial" charset="0"/>
                <a:ea typeface="+mn-ea"/>
                <a:cs typeface="Arial" charset="0"/>
              </a:rPr>
              <a:t> that this teacher has developed his way of teaching in.</a:t>
            </a:r>
          </a:p>
        </p:txBody>
      </p:sp>
      <p:sp>
        <p:nvSpPr>
          <p:cNvPr id="6" name="Rectangle 5"/>
          <p:cNvSpPr/>
          <p:nvPr/>
        </p:nvSpPr>
        <p:spPr>
          <a:xfrm>
            <a:off x="2024034" y="4500571"/>
            <a:ext cx="8286808" cy="101566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charset="0"/>
                <a:ea typeface="+mn-ea"/>
                <a:cs typeface="Arial" charset="0"/>
              </a:rPr>
              <a:t>A related and already noted limitation, is </a:t>
            </a:r>
            <a:r>
              <a:rPr kumimoji="0" lang="en-NZ" sz="2000" b="0" i="0" u="none" strike="noStrike" kern="1200" cap="none" spc="0" normalizeH="0" baseline="0" noProof="0" dirty="0">
                <a:ln>
                  <a:noFill/>
                </a:ln>
                <a:solidFill>
                  <a:srgbClr val="E4A025"/>
                </a:solidFill>
                <a:effectLst/>
                <a:uLnTx/>
                <a:uFillTx/>
                <a:latin typeface="Arial" charset="0"/>
                <a:ea typeface="+mn-ea"/>
                <a:cs typeface="Arial" charset="0"/>
              </a:rPr>
              <a:t>the lack of exploration of the specific culture</a:t>
            </a:r>
            <a:r>
              <a:rPr kumimoji="0" lang="en-NZ" sz="2000" b="0" i="0" u="none" strike="noStrike" kern="1200" cap="none" spc="0" normalizeH="0" baseline="0" noProof="0" dirty="0">
                <a:ln>
                  <a:noFill/>
                </a:ln>
                <a:solidFill>
                  <a:srgbClr val="FFFFFF"/>
                </a:solidFill>
                <a:effectLst/>
                <a:uLnTx/>
                <a:uFillTx/>
                <a:latin typeface="Arial" charset="0"/>
                <a:ea typeface="+mn-ea"/>
                <a:cs typeface="Arial" charset="0"/>
              </a:rPr>
              <a:t> in which this teacher has developed his pedagogic system.</a:t>
            </a:r>
          </a:p>
        </p:txBody>
      </p:sp>
      <p:sp>
        <p:nvSpPr>
          <p:cNvPr id="8" name="AutoShape 12">
            <a:hlinkClick r:id="rId4"/>
          </p:cNvPr>
          <p:cNvSpPr>
            <a:spLocks noChangeArrowheads="1"/>
          </p:cNvSpPr>
          <p:nvPr/>
        </p:nvSpPr>
        <p:spPr bwMode="auto">
          <a:xfrm>
            <a:off x="4952993" y="3212976"/>
            <a:ext cx="1366837" cy="935856"/>
          </a:xfrm>
          <a:prstGeom prst="downArrow">
            <a:avLst>
              <a:gd name="adj1" fmla="val 50000"/>
              <a:gd name="adj2" fmla="val 25000"/>
            </a:avLst>
          </a:prstGeom>
          <a:solidFill>
            <a:srgbClr val="FF9933"/>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2">
            <a:extLst>
              <a:ext uri="{FF2B5EF4-FFF2-40B4-BE49-F238E27FC236}">
                <a16:creationId xmlns:a16="http://schemas.microsoft.com/office/drawing/2014/main" id="{D59BA1FB-39D8-42BC-BD6D-157E3FDFB250}"/>
              </a:ext>
            </a:extLst>
          </p:cNvPr>
          <p:cNvSpPr>
            <a:spLocks noChangeArrowheads="1"/>
          </p:cNvSpPr>
          <p:nvPr/>
        </p:nvSpPr>
        <p:spPr bwMode="auto">
          <a:xfrm>
            <a:off x="1818598" y="791247"/>
            <a:ext cx="8143932" cy="642941"/>
          </a:xfrm>
          <a:prstGeom prst="rect">
            <a:avLst/>
          </a:prstGeom>
          <a:noFill/>
          <a:ln w="9525">
            <a:noFill/>
            <a:miter lim="800000"/>
            <a:headEnd/>
            <a:tailEnd/>
          </a:ln>
        </p:spPr>
        <p:txBody>
          <a:bodyPr wrap="none" anchor="ctr"/>
          <a:lstStyle/>
          <a:p>
            <a:pPr marL="457200" marR="0" lvl="1" indent="0" algn="l" defTabSz="914400" rtl="0" eaLnBrk="1" fontAlgn="base" latinLnBrk="0" hangingPunct="1">
              <a:lnSpc>
                <a:spcPct val="8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E4A025"/>
                </a:solidFill>
                <a:effectLst/>
                <a:uLnTx/>
                <a:uFillTx/>
                <a:latin typeface="Arial" charset="0"/>
                <a:ea typeface="+mn-ea"/>
                <a:cs typeface="Arial" charset="0"/>
              </a:rPr>
              <a:t>Removing redundant words/using specific words</a:t>
            </a:r>
          </a:p>
        </p:txBody>
      </p:sp>
    </p:spTree>
    <p:custDataLst>
      <p:tags r:id="rId1"/>
    </p:custDataLst>
    <p:extLst>
      <p:ext uri="{BB962C8B-B14F-4D97-AF65-F5344CB8AC3E}">
        <p14:creationId xmlns:p14="http://schemas.microsoft.com/office/powerpoint/2010/main" val="332905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ChangeArrowheads="1"/>
          </p:cNvSpPr>
          <p:nvPr/>
        </p:nvSpPr>
        <p:spPr bwMode="auto">
          <a:xfrm>
            <a:off x="1524000" y="642918"/>
            <a:ext cx="9144000" cy="1714512"/>
          </a:xfrm>
          <a:prstGeom prst="rect">
            <a:avLst/>
          </a:prstGeom>
          <a:noFill/>
          <a:ln w="9525">
            <a:noFill/>
            <a:miter lim="800000"/>
            <a:headEnd/>
            <a:tailEnd/>
          </a:ln>
        </p:spPr>
        <p:txBody>
          <a:bodyPr wrap="none" anchor="ctr"/>
          <a:lstStyle/>
          <a:p>
            <a:pPr marL="457200" marR="0" lvl="1" indent="0" algn="l" defTabSz="914400" rtl="0" eaLnBrk="1" fontAlgn="base" latinLnBrk="0" hangingPunct="1">
              <a:lnSpc>
                <a:spcPct val="8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E4A025"/>
                </a:solidFill>
                <a:effectLst/>
                <a:uLnTx/>
                <a:uFillTx/>
                <a:latin typeface="Arial" charset="0"/>
                <a:ea typeface="+mn-ea"/>
                <a:cs typeface="Arial" charset="0"/>
              </a:rPr>
              <a:t>Using more impersonal constructions</a:t>
            </a:r>
          </a:p>
        </p:txBody>
      </p:sp>
      <p:sp>
        <p:nvSpPr>
          <p:cNvPr id="5" name="Rectangle 4"/>
          <p:cNvSpPr/>
          <p:nvPr/>
        </p:nvSpPr>
        <p:spPr>
          <a:xfrm>
            <a:off x="1952596" y="2285992"/>
            <a:ext cx="8572560" cy="70788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charset="0"/>
                <a:ea typeface="+mn-ea"/>
                <a:cs typeface="Arial" charset="0"/>
              </a:rPr>
              <a:t>... has not looked into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charset="0"/>
                <a:ea typeface="+mn-ea"/>
                <a:cs typeface="Arial" charset="0"/>
              </a:rPr>
              <a:t>might have seen him as ...  </a:t>
            </a:r>
          </a:p>
        </p:txBody>
      </p:sp>
      <p:sp>
        <p:nvSpPr>
          <p:cNvPr id="6" name="Rectangle 5"/>
          <p:cNvSpPr/>
          <p:nvPr/>
        </p:nvSpPr>
        <p:spPr>
          <a:xfrm>
            <a:off x="2024034" y="4929198"/>
            <a:ext cx="8286808" cy="70788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charset="0"/>
                <a:ea typeface="+mn-ea"/>
                <a:cs typeface="Arial" charset="0"/>
              </a:rPr>
              <a:t>.... is left relatively unexplored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charset="0"/>
                <a:ea typeface="+mn-ea"/>
                <a:cs typeface="Arial" charset="0"/>
              </a:rPr>
              <a:t>... might have been considered ...   </a:t>
            </a:r>
          </a:p>
        </p:txBody>
      </p:sp>
      <p:sp>
        <p:nvSpPr>
          <p:cNvPr id="8" name="AutoShape 12">
            <a:hlinkClick r:id="rId4"/>
          </p:cNvPr>
          <p:cNvSpPr>
            <a:spLocks noChangeArrowheads="1"/>
          </p:cNvSpPr>
          <p:nvPr/>
        </p:nvSpPr>
        <p:spPr bwMode="auto">
          <a:xfrm>
            <a:off x="4952993" y="3429000"/>
            <a:ext cx="1366837" cy="936104"/>
          </a:xfrm>
          <a:prstGeom prst="downArrow">
            <a:avLst>
              <a:gd name="adj1" fmla="val 50000"/>
              <a:gd name="adj2" fmla="val 25000"/>
            </a:avLst>
          </a:prstGeom>
          <a:solidFill>
            <a:srgbClr val="FF9933"/>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charset="0"/>
              <a:ea typeface="+mn-ea"/>
              <a:cs typeface="Arial" charset="0"/>
            </a:endParaRPr>
          </a:p>
        </p:txBody>
      </p:sp>
    </p:spTree>
    <p:custDataLst>
      <p:tags r:id="rId1"/>
    </p:custDataLst>
    <p:extLst>
      <p:ext uri="{BB962C8B-B14F-4D97-AF65-F5344CB8AC3E}">
        <p14:creationId xmlns:p14="http://schemas.microsoft.com/office/powerpoint/2010/main" val="416112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40914" y="2063913"/>
            <a:ext cx="8572560" cy="101566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charset="0"/>
                <a:ea typeface="+mn-ea"/>
                <a:cs typeface="Arial" charset="0"/>
              </a:rPr>
              <a:t>Rich data like this ... Other researchers, like Woods (1998) ... the way Borg just listed them missed out on the way the different levels affect each other</a:t>
            </a:r>
          </a:p>
        </p:txBody>
      </p:sp>
      <p:sp>
        <p:nvSpPr>
          <p:cNvPr id="6" name="Rectangle 5"/>
          <p:cNvSpPr/>
          <p:nvPr/>
        </p:nvSpPr>
        <p:spPr>
          <a:xfrm>
            <a:off x="2024034" y="4714885"/>
            <a:ext cx="8286808" cy="101566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charset="0"/>
                <a:ea typeface="+mn-ea"/>
                <a:cs typeface="Arial" charset="0"/>
              </a:rPr>
              <a:t>It is such rich data ... Other studies, such as Woods (1998) ... In Borg’s list approach, the interaction of the different elements is left relatively unexplored </a:t>
            </a:r>
          </a:p>
        </p:txBody>
      </p:sp>
      <p:sp>
        <p:nvSpPr>
          <p:cNvPr id="8" name="AutoShape 12">
            <a:hlinkClick r:id="rId4"/>
          </p:cNvPr>
          <p:cNvSpPr>
            <a:spLocks noChangeArrowheads="1"/>
          </p:cNvSpPr>
          <p:nvPr/>
        </p:nvSpPr>
        <p:spPr bwMode="auto">
          <a:xfrm>
            <a:off x="4952993" y="3356992"/>
            <a:ext cx="1366837" cy="1075312"/>
          </a:xfrm>
          <a:prstGeom prst="downArrow">
            <a:avLst>
              <a:gd name="adj1" fmla="val 50000"/>
              <a:gd name="adj2" fmla="val 25000"/>
            </a:avLst>
          </a:prstGeom>
          <a:solidFill>
            <a:srgbClr val="FF9933"/>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charset="0"/>
              <a:ea typeface="+mn-ea"/>
              <a:cs typeface="Arial" charset="0"/>
            </a:endParaRPr>
          </a:p>
        </p:txBody>
      </p:sp>
    </p:spTree>
    <p:custDataLst>
      <p:tags r:id="rId1"/>
    </p:custDataLst>
    <p:extLst>
      <p:ext uri="{BB962C8B-B14F-4D97-AF65-F5344CB8AC3E}">
        <p14:creationId xmlns:p14="http://schemas.microsoft.com/office/powerpoint/2010/main" val="102632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3743" y="2165956"/>
            <a:ext cx="8143932" cy="1200329"/>
          </a:xfrm>
          <a:prstGeom prst="rect">
            <a:avLst/>
          </a:prstGeom>
        </p:spPr>
        <p:txBody>
          <a:bodyPr wrap="square">
            <a:spAutoFit/>
          </a:bodyPr>
          <a:lstStyle/>
          <a:p>
            <a:pPr marL="0" marR="0" lvl="0" indent="0" algn="l" defTabSz="914400" rtl="0" eaLnBrk="1" fontAlgn="base" latinLnBrk="0" hangingPunct="1">
              <a:lnSpc>
                <a:spcPct val="100000"/>
              </a:lnSpc>
              <a:spcBef>
                <a:spcPct val="40000"/>
              </a:spcBef>
              <a:spcAft>
                <a:spcPct val="0"/>
              </a:spcAft>
              <a:buClrTx/>
              <a:buSzTx/>
              <a:buFontTx/>
              <a:buNone/>
              <a:tabLst/>
              <a:defRPr/>
            </a:pPr>
            <a:r>
              <a:rPr kumimoji="0" lang="en-NZ" sz="1800" b="0" i="0" u="none" strike="noStrike" kern="1200" cap="none" spc="0" normalizeH="0" baseline="0" noProof="0" dirty="0">
                <a:ln>
                  <a:noFill/>
                </a:ln>
                <a:solidFill>
                  <a:srgbClr val="FFFFFF"/>
                </a:solidFill>
                <a:effectLst/>
                <a:uLnTx/>
                <a:uFillTx/>
                <a:latin typeface="Arial" charset="0"/>
                <a:ea typeface="+mn-ea"/>
                <a:cs typeface="Arial" charset="0"/>
              </a:rPr>
              <a:t>Teachers play a big part in how motivated their students feel about the subject. According to a study carried out by </a:t>
            </a:r>
            <a:r>
              <a:rPr kumimoji="0" lang="en-NZ" sz="1800" b="0" i="0" u="none" strike="noStrike" kern="1200" cap="none" spc="0" normalizeH="0" baseline="0" noProof="0" dirty="0" err="1">
                <a:ln>
                  <a:noFill/>
                </a:ln>
                <a:solidFill>
                  <a:srgbClr val="FFFFFF"/>
                </a:solidFill>
                <a:effectLst/>
                <a:uLnTx/>
                <a:uFillTx/>
                <a:latin typeface="Arial" charset="0"/>
                <a:ea typeface="+mn-ea"/>
                <a:cs typeface="Arial" charset="0"/>
              </a:rPr>
              <a:t>Nikolov</a:t>
            </a:r>
            <a:r>
              <a:rPr kumimoji="0" lang="en-NZ" sz="1800" b="0" i="0" u="none" strike="noStrike" kern="1200" cap="none" spc="0" normalizeH="0" baseline="0" noProof="0" dirty="0">
                <a:ln>
                  <a:noFill/>
                </a:ln>
                <a:solidFill>
                  <a:srgbClr val="FFFFFF"/>
                </a:solidFill>
                <a:effectLst/>
                <a:uLnTx/>
                <a:uFillTx/>
                <a:latin typeface="Arial" charset="0"/>
                <a:ea typeface="+mn-ea"/>
                <a:cs typeface="Arial" charset="0"/>
              </a:rPr>
              <a:t> in 2001, even if students are really motivated to begin with, if the teacher goes about things in a really boring way, the students end up becoming less motivated learners. </a:t>
            </a:r>
            <a:r>
              <a:rPr kumimoji="0" lang="en-NZ" sz="1800" b="1" i="0" u="none" strike="noStrike" kern="1200" cap="none" spc="0" normalizeH="0" baseline="0" noProof="0" dirty="0">
                <a:ln>
                  <a:noFill/>
                </a:ln>
                <a:solidFill>
                  <a:srgbClr val="E4A025"/>
                </a:solidFill>
                <a:effectLst/>
                <a:uLnTx/>
                <a:uFillTx/>
                <a:latin typeface="Arial" charset="0"/>
                <a:ea typeface="+mn-ea"/>
                <a:cs typeface="Arial" charset="0"/>
              </a:rPr>
              <a:t>(52 words)</a:t>
            </a:r>
          </a:p>
        </p:txBody>
      </p:sp>
      <p:sp>
        <p:nvSpPr>
          <p:cNvPr id="5" name="Rectangle 4"/>
          <p:cNvSpPr/>
          <p:nvPr/>
        </p:nvSpPr>
        <p:spPr>
          <a:xfrm>
            <a:off x="2050578" y="5071676"/>
            <a:ext cx="8143932" cy="923330"/>
          </a:xfrm>
          <a:prstGeom prst="rect">
            <a:avLst/>
          </a:prstGeom>
        </p:spPr>
        <p:txBody>
          <a:bodyPr wrap="square">
            <a:spAutoFit/>
          </a:bodyPr>
          <a:lstStyle/>
          <a:p>
            <a:pPr marL="0" marR="0" lvl="0" indent="0" algn="l" defTabSz="914400" rtl="0" eaLnBrk="1" fontAlgn="base" latinLnBrk="0" hangingPunct="1">
              <a:lnSpc>
                <a:spcPct val="100000"/>
              </a:lnSpc>
              <a:spcBef>
                <a:spcPct val="70000"/>
              </a:spcBef>
              <a:spcAft>
                <a:spcPct val="0"/>
              </a:spcAft>
              <a:buClrTx/>
              <a:buSzTx/>
              <a:buFontTx/>
              <a:buNone/>
              <a:tabLst/>
              <a:defRPr/>
            </a:pPr>
            <a:r>
              <a:rPr kumimoji="0" lang="en-NZ" sz="1800" b="0" i="0" u="none" strike="noStrike" kern="1200" cap="none" spc="0" normalizeH="0" baseline="0" noProof="0" dirty="0">
                <a:ln>
                  <a:noFill/>
                </a:ln>
                <a:solidFill>
                  <a:srgbClr val="FFFFFF"/>
                </a:solidFill>
                <a:effectLst/>
                <a:uLnTx/>
                <a:uFillTx/>
                <a:latin typeface="Arial" charset="0"/>
                <a:ea typeface="+mn-ea"/>
                <a:cs typeface="Arial" charset="0"/>
              </a:rPr>
              <a:t>Teachers can influence the motivation of their learners. </a:t>
            </a:r>
            <a:r>
              <a:rPr kumimoji="0" lang="en-NZ" sz="1800" b="0" i="0" u="none" strike="noStrike" kern="1200" cap="none" spc="0" normalizeH="0" baseline="0" noProof="0" dirty="0" err="1">
                <a:ln>
                  <a:noFill/>
                </a:ln>
                <a:solidFill>
                  <a:srgbClr val="FFFFFF"/>
                </a:solidFill>
                <a:effectLst/>
                <a:uLnTx/>
                <a:uFillTx/>
                <a:latin typeface="Arial" charset="0"/>
                <a:ea typeface="+mn-ea"/>
                <a:cs typeface="Arial" charset="0"/>
              </a:rPr>
              <a:t>Nikolov</a:t>
            </a:r>
            <a:r>
              <a:rPr kumimoji="0" lang="en-NZ" sz="1800" b="0" i="0" u="none" strike="noStrike" kern="1200" cap="none" spc="0" normalizeH="0" baseline="0" noProof="0" dirty="0">
                <a:ln>
                  <a:noFill/>
                </a:ln>
                <a:solidFill>
                  <a:srgbClr val="FFFFFF"/>
                </a:solidFill>
                <a:effectLst/>
                <a:uLnTx/>
                <a:uFillTx/>
                <a:latin typeface="Arial" charset="0"/>
                <a:ea typeface="+mn-ea"/>
                <a:cs typeface="Arial" charset="0"/>
              </a:rPr>
              <a:t> (2001) found that initially positive attitudes to language learning were negatively impacted by the teaching methodology. </a:t>
            </a:r>
            <a:r>
              <a:rPr kumimoji="0" lang="en-NZ" sz="1800" b="1" i="0" u="none" strike="noStrike" kern="1200" cap="none" spc="0" normalizeH="0" baseline="0" noProof="0" dirty="0">
                <a:ln>
                  <a:noFill/>
                </a:ln>
                <a:solidFill>
                  <a:srgbClr val="E4A025"/>
                </a:solidFill>
                <a:effectLst/>
                <a:uLnTx/>
                <a:uFillTx/>
                <a:latin typeface="Arial" charset="0"/>
                <a:ea typeface="+mn-ea"/>
                <a:cs typeface="Arial" charset="0"/>
              </a:rPr>
              <a:t>(25 words)</a:t>
            </a:r>
          </a:p>
        </p:txBody>
      </p:sp>
      <p:sp>
        <p:nvSpPr>
          <p:cNvPr id="8" name="Rectangle 2"/>
          <p:cNvSpPr>
            <a:spLocks noChangeArrowheads="1"/>
          </p:cNvSpPr>
          <p:nvPr/>
        </p:nvSpPr>
        <p:spPr bwMode="auto">
          <a:xfrm>
            <a:off x="1774771" y="428606"/>
            <a:ext cx="8143932" cy="642941"/>
          </a:xfrm>
          <a:prstGeom prst="rect">
            <a:avLst/>
          </a:prstGeom>
          <a:noFill/>
          <a:ln w="9525">
            <a:noFill/>
            <a:miter lim="800000"/>
            <a:headEnd/>
            <a:tailEnd/>
          </a:ln>
        </p:spPr>
        <p:txBody>
          <a:bodyPr wrap="none" anchor="ctr"/>
          <a:lstStyle/>
          <a:p>
            <a:pPr marL="457200" marR="0" lvl="1" indent="0" algn="l" defTabSz="914400" rtl="0" eaLnBrk="1" fontAlgn="base" latinLnBrk="0" hangingPunct="1">
              <a:lnSpc>
                <a:spcPct val="8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E4A025"/>
                </a:solidFill>
                <a:effectLst/>
                <a:uLnTx/>
                <a:uFillTx/>
                <a:latin typeface="Arial" charset="0"/>
                <a:ea typeface="+mn-ea"/>
                <a:cs typeface="Arial" charset="0"/>
              </a:rPr>
              <a:t>This strategy can reduce the word count dramatically</a:t>
            </a:r>
          </a:p>
          <a:p>
            <a:pPr marL="457200" marR="0" lvl="1" indent="0" algn="l" defTabSz="914400" rtl="0" eaLnBrk="1" fontAlgn="base" latinLnBrk="0" hangingPunct="1">
              <a:lnSpc>
                <a:spcPct val="80000"/>
              </a:lnSpc>
              <a:spcBef>
                <a:spcPct val="20000"/>
              </a:spcBef>
              <a:spcAft>
                <a:spcPct val="0"/>
              </a:spcAft>
              <a:buClrTx/>
              <a:buSzTx/>
              <a:buFontTx/>
              <a:buNone/>
              <a:tabLst/>
              <a:defRPr/>
            </a:pPr>
            <a:endParaRPr kumimoji="0" lang="en-US" sz="2400" b="1" i="0" u="none" strike="noStrike" kern="1200" cap="none" spc="0" normalizeH="0" baseline="0" noProof="0" dirty="0">
              <a:ln>
                <a:noFill/>
              </a:ln>
              <a:solidFill>
                <a:srgbClr val="E4A025"/>
              </a:solidFill>
              <a:effectLst/>
              <a:uLnTx/>
              <a:uFillTx/>
              <a:latin typeface="Arial" charset="0"/>
              <a:ea typeface="+mn-ea"/>
              <a:cs typeface="Arial" charset="0"/>
            </a:endParaRPr>
          </a:p>
        </p:txBody>
      </p:sp>
      <p:sp>
        <p:nvSpPr>
          <p:cNvPr id="9" name="Rectangle 2"/>
          <p:cNvSpPr>
            <a:spLocks noChangeArrowheads="1"/>
          </p:cNvSpPr>
          <p:nvPr/>
        </p:nvSpPr>
        <p:spPr bwMode="auto">
          <a:xfrm>
            <a:off x="1905371" y="1523015"/>
            <a:ext cx="8143932" cy="642941"/>
          </a:xfrm>
          <a:prstGeom prst="rect">
            <a:avLst/>
          </a:prstGeom>
          <a:noFill/>
          <a:ln w="9525">
            <a:noFill/>
            <a:miter lim="800000"/>
            <a:headEnd/>
            <a:tailEnd/>
          </a:ln>
        </p:spPr>
        <p:txBody>
          <a:bodyPr wrap="none" anchor="ctr"/>
          <a:lstStyle/>
          <a:p>
            <a:pPr marL="457200" marR="0" lvl="1" indent="0" algn="l" defTabSz="914400" rtl="0" eaLnBrk="1" fontAlgn="base" latinLnBrk="0" hangingPunct="1">
              <a:lnSpc>
                <a:spcPct val="8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E4A025"/>
                </a:solidFill>
                <a:effectLst/>
                <a:uLnTx/>
                <a:uFillTx/>
                <a:latin typeface="Arial" charset="0"/>
                <a:ea typeface="+mn-ea"/>
                <a:cs typeface="Arial" charset="0"/>
              </a:rPr>
              <a:t>Wordy version in casual English style</a:t>
            </a:r>
          </a:p>
          <a:p>
            <a:pPr marL="457200" marR="0" lvl="1" indent="0" algn="l" defTabSz="914400" rtl="0" eaLnBrk="1" fontAlgn="base" latinLnBrk="0" hangingPunct="1">
              <a:lnSpc>
                <a:spcPct val="8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E4A025"/>
              </a:solidFill>
              <a:effectLst/>
              <a:uLnTx/>
              <a:uFillTx/>
              <a:latin typeface="Arial" charset="0"/>
              <a:ea typeface="+mn-ea"/>
              <a:cs typeface="Arial" charset="0"/>
            </a:endParaRPr>
          </a:p>
        </p:txBody>
      </p:sp>
      <p:sp>
        <p:nvSpPr>
          <p:cNvPr id="10" name="Rectangle 2"/>
          <p:cNvSpPr>
            <a:spLocks noChangeArrowheads="1"/>
          </p:cNvSpPr>
          <p:nvPr/>
        </p:nvSpPr>
        <p:spPr bwMode="auto">
          <a:xfrm>
            <a:off x="1927171" y="4428736"/>
            <a:ext cx="8143932" cy="642941"/>
          </a:xfrm>
          <a:prstGeom prst="rect">
            <a:avLst/>
          </a:prstGeom>
          <a:noFill/>
          <a:ln w="9525">
            <a:noFill/>
            <a:miter lim="800000"/>
            <a:headEnd/>
            <a:tailEnd/>
          </a:ln>
        </p:spPr>
        <p:txBody>
          <a:bodyPr wrap="none" anchor="ctr"/>
          <a:lstStyle/>
          <a:p>
            <a:pPr marL="457200" marR="0" lvl="1" indent="0" algn="l" defTabSz="914400" rtl="0" eaLnBrk="1" fontAlgn="base" latinLnBrk="0" hangingPunct="1">
              <a:lnSpc>
                <a:spcPct val="8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E4A025"/>
                </a:solidFill>
                <a:effectLst/>
                <a:uLnTx/>
                <a:uFillTx/>
                <a:latin typeface="Arial" charset="0"/>
                <a:ea typeface="+mn-ea"/>
                <a:cs typeface="Arial" charset="0"/>
              </a:rPr>
              <a:t>Concise version in academic English style</a:t>
            </a:r>
          </a:p>
          <a:p>
            <a:pPr marL="457200" marR="0" lvl="1" indent="0" algn="l" defTabSz="914400" rtl="0" eaLnBrk="1" fontAlgn="base" latinLnBrk="0" hangingPunct="1">
              <a:lnSpc>
                <a:spcPct val="8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E4A025"/>
              </a:solidFill>
              <a:effectLst/>
              <a:uLnTx/>
              <a:uFillTx/>
              <a:latin typeface="Arial" charset="0"/>
              <a:ea typeface="+mn-ea"/>
              <a:cs typeface="Arial" charset="0"/>
            </a:endParaRPr>
          </a:p>
        </p:txBody>
      </p:sp>
    </p:spTree>
    <p:custDataLst>
      <p:tags r:id="rId1"/>
    </p:custDataLst>
    <p:extLst>
      <p:ext uri="{BB962C8B-B14F-4D97-AF65-F5344CB8AC3E}">
        <p14:creationId xmlns:p14="http://schemas.microsoft.com/office/powerpoint/2010/main" val="426214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idx="1"/>
          </p:nvPr>
        </p:nvSpPr>
        <p:spPr bwMode="auto">
          <a:xfrm>
            <a:off x="333271" y="1126358"/>
            <a:ext cx="5745796" cy="5452242"/>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marL="0" algn="just">
              <a:lnSpc>
                <a:spcPct val="80000"/>
              </a:lnSpc>
              <a:buNone/>
            </a:pPr>
            <a:r>
              <a:rPr lang="en-US" sz="1800" dirty="0">
                <a:solidFill>
                  <a:srgbClr val="00B050"/>
                </a:solidFill>
                <a:latin typeface="Verdana" pitchFamily="34" charset="0"/>
              </a:rPr>
              <a:t>Cognitive theories of motivation, on the other hand, seek to explain motivation to learn language in relation to learners’ beliefs about their abilities (</a:t>
            </a:r>
            <a:r>
              <a:rPr lang="en-US" sz="1800" dirty="0" err="1">
                <a:solidFill>
                  <a:srgbClr val="00B050"/>
                </a:solidFill>
                <a:latin typeface="Verdana" pitchFamily="34" charset="0"/>
              </a:rPr>
              <a:t>Dornyei</a:t>
            </a:r>
            <a:r>
              <a:rPr lang="en-US" sz="1800" dirty="0">
                <a:solidFill>
                  <a:srgbClr val="00B050"/>
                </a:solidFill>
                <a:latin typeface="Verdana" pitchFamily="34" charset="0"/>
              </a:rPr>
              <a:t>, 1994, p. 276). </a:t>
            </a:r>
            <a:r>
              <a:rPr lang="en-US" sz="1800" dirty="0">
                <a:solidFill>
                  <a:schemeClr val="accent6">
                    <a:lumMod val="60000"/>
                    <a:lumOff val="40000"/>
                  </a:schemeClr>
                </a:solidFill>
                <a:latin typeface="Verdana" pitchFamily="34" charset="0"/>
              </a:rPr>
              <a:t>Perhaps the most influential of these, attribution theory</a:t>
            </a:r>
            <a:r>
              <a:rPr lang="en-US" sz="1800" b="1" dirty="0">
                <a:solidFill>
                  <a:schemeClr val="accent6">
                    <a:lumMod val="60000"/>
                    <a:lumOff val="40000"/>
                  </a:schemeClr>
                </a:solidFill>
                <a:latin typeface="Verdana" pitchFamily="34" charset="0"/>
              </a:rPr>
              <a:t>,</a:t>
            </a:r>
            <a:r>
              <a:rPr lang="en-US" sz="1800" dirty="0">
                <a:solidFill>
                  <a:schemeClr val="accent6">
                    <a:lumMod val="60000"/>
                    <a:lumOff val="40000"/>
                  </a:schemeClr>
                </a:solidFill>
                <a:latin typeface="Verdana" pitchFamily="34" charset="0"/>
              </a:rPr>
              <a:t> suggests that our beliefs about past experiences influence expectations of future success. </a:t>
            </a:r>
            <a:r>
              <a:rPr lang="en-US" sz="1800" dirty="0">
                <a:solidFill>
                  <a:srgbClr val="FF0000"/>
                </a:solidFill>
                <a:latin typeface="Verdana" pitchFamily="34" charset="0"/>
              </a:rPr>
              <a:t>According to this view, the common experience of low achievement in foreign languages at school does not necessarily lead to low motivation in adults, since those who ascribe their past failures to factors beyond their control, might still be highly-motivated despite past failures. </a:t>
            </a:r>
            <a:r>
              <a:rPr lang="en-US" sz="1800" dirty="0">
                <a:solidFill>
                  <a:srgbClr val="002060"/>
                </a:solidFill>
                <a:latin typeface="Verdana" pitchFamily="34" charset="0"/>
              </a:rPr>
              <a:t>Research by Wu and </a:t>
            </a:r>
            <a:r>
              <a:rPr lang="en-US" sz="1800" dirty="0" err="1">
                <a:solidFill>
                  <a:srgbClr val="002060"/>
                </a:solidFill>
                <a:latin typeface="Verdana" pitchFamily="34" charset="0"/>
              </a:rPr>
              <a:t>Ushioda</a:t>
            </a:r>
            <a:r>
              <a:rPr lang="en-US" sz="1800" dirty="0">
                <a:solidFill>
                  <a:srgbClr val="002060"/>
                </a:solidFill>
                <a:latin typeface="Verdana" pitchFamily="34" charset="0"/>
              </a:rPr>
              <a:t> supports this view, finding that highly motivated learners did in fact tend to associate their successes with</a:t>
            </a:r>
            <a:r>
              <a:rPr lang="en-NZ" sz="1800" dirty="0">
                <a:solidFill>
                  <a:srgbClr val="002060"/>
                </a:solidFill>
                <a:latin typeface="Verdana" pitchFamily="34" charset="0"/>
              </a:rPr>
              <a:t> personal factors and failures to external factors </a:t>
            </a:r>
            <a:r>
              <a:rPr lang="en-US" sz="1800" dirty="0">
                <a:solidFill>
                  <a:srgbClr val="002060"/>
                </a:solidFill>
                <a:latin typeface="Verdana" pitchFamily="34" charset="0"/>
              </a:rPr>
              <a:t>(in </a:t>
            </a:r>
            <a:r>
              <a:rPr lang="en-US" sz="1800" dirty="0" err="1">
                <a:solidFill>
                  <a:srgbClr val="002060"/>
                </a:solidFill>
                <a:latin typeface="Verdana" pitchFamily="34" charset="0"/>
              </a:rPr>
              <a:t>Dornyei</a:t>
            </a:r>
            <a:r>
              <a:rPr lang="en-US" sz="1800" dirty="0">
                <a:solidFill>
                  <a:srgbClr val="002060"/>
                </a:solidFill>
                <a:latin typeface="Verdana" pitchFamily="34" charset="0"/>
              </a:rPr>
              <a:t>, 2005, p. 80)</a:t>
            </a:r>
            <a:r>
              <a:rPr lang="en-NZ" sz="1800" dirty="0">
                <a:solidFill>
                  <a:srgbClr val="002060"/>
                </a:solidFill>
                <a:latin typeface="Verdana" pitchFamily="34" charset="0"/>
              </a:rPr>
              <a:t>. </a:t>
            </a:r>
            <a:r>
              <a:rPr lang="en-NZ" sz="1800" dirty="0">
                <a:solidFill>
                  <a:srgbClr val="FFC000"/>
                </a:solidFill>
                <a:latin typeface="Verdana" pitchFamily="34" charset="0"/>
              </a:rPr>
              <a:t>A practical application of such research might be a stronger emphasis on learner training  with the goal of helping learners overcome unfounded perceptions of lack of language learning ability based on past failures….</a:t>
            </a:r>
          </a:p>
        </p:txBody>
      </p:sp>
      <p:sp>
        <p:nvSpPr>
          <p:cNvPr id="3" name="TextBox 2"/>
          <p:cNvSpPr txBox="1"/>
          <p:nvPr/>
        </p:nvSpPr>
        <p:spPr>
          <a:xfrm>
            <a:off x="1809720" y="500042"/>
            <a:ext cx="8643998"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0" i="0" u="none" strike="noStrike" kern="1200" cap="none" spc="0" normalizeH="0" baseline="0" noProof="0" dirty="0">
                <a:ln>
                  <a:noFill/>
                </a:ln>
                <a:solidFill>
                  <a:srgbClr val="E4A025"/>
                </a:solidFill>
                <a:effectLst/>
                <a:uLnTx/>
                <a:uFillTx/>
                <a:latin typeface="Arial" charset="0"/>
                <a:ea typeface="+mn-ea"/>
                <a:cs typeface="Arial" charset="0"/>
              </a:rPr>
              <a:t>A paragraph where each sentence moves the argument on</a:t>
            </a:r>
          </a:p>
        </p:txBody>
      </p:sp>
      <p:sp>
        <p:nvSpPr>
          <p:cNvPr id="6" name="AutoShape 12">
            <a:hlinkClick r:id="rId3"/>
          </p:cNvPr>
          <p:cNvSpPr>
            <a:spLocks noChangeArrowheads="1"/>
          </p:cNvSpPr>
          <p:nvPr/>
        </p:nvSpPr>
        <p:spPr bwMode="auto">
          <a:xfrm>
            <a:off x="8917819" y="1608405"/>
            <a:ext cx="395514" cy="303766"/>
          </a:xfrm>
          <a:prstGeom prst="downArrow">
            <a:avLst>
              <a:gd name="adj1" fmla="val 50000"/>
              <a:gd name="adj2" fmla="val 25000"/>
            </a:avLst>
          </a:prstGeom>
          <a:solidFill>
            <a:srgbClr val="FF9933"/>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Arial"/>
            </a:endParaRPr>
          </a:p>
        </p:txBody>
      </p:sp>
      <p:sp>
        <p:nvSpPr>
          <p:cNvPr id="7" name="Text Box 7"/>
          <p:cNvSpPr txBox="1">
            <a:spLocks noChangeArrowheads="1"/>
          </p:cNvSpPr>
          <p:nvPr/>
        </p:nvSpPr>
        <p:spPr bwMode="auto">
          <a:xfrm>
            <a:off x="5781879" y="1953711"/>
            <a:ext cx="6667393" cy="369332"/>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NZ" sz="1800" b="0" i="0" u="none" strike="noStrike" kern="1200" cap="none" spc="0" normalizeH="0" baseline="0" noProof="0" dirty="0">
                <a:ln>
                  <a:noFill/>
                </a:ln>
                <a:solidFill>
                  <a:srgbClr val="2D2D8A">
                    <a:lumMod val="60000"/>
                    <a:lumOff val="40000"/>
                  </a:srgbClr>
                </a:solidFill>
                <a:effectLst/>
                <a:uLnTx/>
                <a:uFillTx/>
                <a:latin typeface="Arial"/>
                <a:ea typeface="+mn-ea"/>
                <a:cs typeface="Arial"/>
              </a:rPr>
              <a:t>specific claim (attribution theory)</a:t>
            </a:r>
          </a:p>
        </p:txBody>
      </p:sp>
      <p:sp>
        <p:nvSpPr>
          <p:cNvPr id="4" name="TextBox 3"/>
          <p:cNvSpPr txBox="1"/>
          <p:nvPr/>
        </p:nvSpPr>
        <p:spPr>
          <a:xfrm>
            <a:off x="7665085" y="1096892"/>
            <a:ext cx="29633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B050"/>
                </a:solidFill>
                <a:effectLst/>
                <a:uLnTx/>
                <a:uFillTx/>
                <a:latin typeface="Arial"/>
                <a:ea typeface="+mn-ea"/>
                <a:cs typeface="Arial"/>
              </a:rPr>
              <a:t>General Theory (Cognitive)</a:t>
            </a:r>
          </a:p>
        </p:txBody>
      </p:sp>
      <p:sp>
        <p:nvSpPr>
          <p:cNvPr id="10" name="AutoShape 12">
            <a:hlinkClick r:id="rId3"/>
          </p:cNvPr>
          <p:cNvSpPr>
            <a:spLocks noChangeArrowheads="1"/>
          </p:cNvSpPr>
          <p:nvPr/>
        </p:nvSpPr>
        <p:spPr bwMode="auto">
          <a:xfrm>
            <a:off x="8910564" y="2449226"/>
            <a:ext cx="395514" cy="303766"/>
          </a:xfrm>
          <a:prstGeom prst="downArrow">
            <a:avLst>
              <a:gd name="adj1" fmla="val 50000"/>
              <a:gd name="adj2" fmla="val 25000"/>
            </a:avLst>
          </a:prstGeom>
          <a:solidFill>
            <a:srgbClr val="FF9933"/>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Arial"/>
            </a:endParaRPr>
          </a:p>
        </p:txBody>
      </p:sp>
      <p:sp>
        <p:nvSpPr>
          <p:cNvPr id="8" name="TextBox 7"/>
          <p:cNvSpPr txBox="1"/>
          <p:nvPr/>
        </p:nvSpPr>
        <p:spPr>
          <a:xfrm>
            <a:off x="8420513" y="2850730"/>
            <a:ext cx="13901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FF0000"/>
                </a:solidFill>
                <a:effectLst/>
                <a:uLnTx/>
                <a:uFillTx/>
                <a:latin typeface="Arial"/>
                <a:ea typeface="+mn-ea"/>
                <a:cs typeface="Arial"/>
              </a:rPr>
              <a:t>Explanation</a:t>
            </a:r>
          </a:p>
        </p:txBody>
      </p:sp>
      <p:sp>
        <p:nvSpPr>
          <p:cNvPr id="12" name="AutoShape 12">
            <a:hlinkClick r:id="rId3"/>
          </p:cNvPr>
          <p:cNvSpPr>
            <a:spLocks noChangeArrowheads="1"/>
          </p:cNvSpPr>
          <p:nvPr/>
        </p:nvSpPr>
        <p:spPr bwMode="auto">
          <a:xfrm>
            <a:off x="8948984" y="3381034"/>
            <a:ext cx="395514" cy="303766"/>
          </a:xfrm>
          <a:prstGeom prst="downArrow">
            <a:avLst>
              <a:gd name="adj1" fmla="val 50000"/>
              <a:gd name="adj2" fmla="val 25000"/>
            </a:avLst>
          </a:prstGeom>
          <a:solidFill>
            <a:srgbClr val="FF9933"/>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Arial"/>
            </a:endParaRPr>
          </a:p>
        </p:txBody>
      </p:sp>
      <p:sp>
        <p:nvSpPr>
          <p:cNvPr id="9" name="TextBox 8"/>
          <p:cNvSpPr txBox="1"/>
          <p:nvPr/>
        </p:nvSpPr>
        <p:spPr>
          <a:xfrm>
            <a:off x="8586573" y="3898728"/>
            <a:ext cx="1133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0000"/>
                </a:solidFill>
                <a:effectLst/>
                <a:uLnTx/>
                <a:uFillTx/>
                <a:latin typeface="Arial"/>
                <a:ea typeface="+mn-ea"/>
                <a:cs typeface="Arial"/>
              </a:rPr>
              <a:t>Evidence</a:t>
            </a:r>
          </a:p>
        </p:txBody>
      </p:sp>
      <p:sp>
        <p:nvSpPr>
          <p:cNvPr id="14" name="AutoShape 12">
            <a:hlinkClick r:id="rId3"/>
          </p:cNvPr>
          <p:cNvSpPr>
            <a:spLocks noChangeArrowheads="1"/>
          </p:cNvSpPr>
          <p:nvPr/>
        </p:nvSpPr>
        <p:spPr bwMode="auto">
          <a:xfrm>
            <a:off x="8955638" y="4413493"/>
            <a:ext cx="395514" cy="303766"/>
          </a:xfrm>
          <a:prstGeom prst="downArrow">
            <a:avLst>
              <a:gd name="adj1" fmla="val 50000"/>
              <a:gd name="adj2" fmla="val 25000"/>
            </a:avLst>
          </a:prstGeom>
          <a:solidFill>
            <a:srgbClr val="FF9933"/>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Arial"/>
            </a:endParaRPr>
          </a:p>
        </p:txBody>
      </p:sp>
      <p:sp>
        <p:nvSpPr>
          <p:cNvPr id="11" name="TextBox 10"/>
          <p:cNvSpPr txBox="1"/>
          <p:nvPr/>
        </p:nvSpPr>
        <p:spPr>
          <a:xfrm>
            <a:off x="8449452" y="4915648"/>
            <a:ext cx="18033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FFC000"/>
                </a:solidFill>
                <a:effectLst/>
                <a:uLnTx/>
                <a:uFillTx/>
                <a:latin typeface="Arial"/>
                <a:ea typeface="+mn-ea"/>
                <a:cs typeface="Arial"/>
              </a:rPr>
              <a:t>Application to context</a:t>
            </a:r>
          </a:p>
        </p:txBody>
      </p:sp>
    </p:spTree>
    <p:custDataLst>
      <p:tags r:id="rId1"/>
    </p:custDataLst>
    <p:extLst>
      <p:ext uri="{BB962C8B-B14F-4D97-AF65-F5344CB8AC3E}">
        <p14:creationId xmlns:p14="http://schemas.microsoft.com/office/powerpoint/2010/main" val="3044453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p:cNvSpPr txBox="1">
            <a:spLocks noChangeArrowheads="1"/>
          </p:cNvSpPr>
          <p:nvPr/>
        </p:nvSpPr>
        <p:spPr bwMode="auto">
          <a:xfrm>
            <a:off x="2135560" y="1268760"/>
            <a:ext cx="7848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altLang="en-US" sz="2400" b="0" i="0" u="none" strike="noStrike" kern="1200" cap="none" spc="0" normalizeH="0" baseline="0" noProof="0" dirty="0">
                <a:ln>
                  <a:noFill/>
                </a:ln>
                <a:solidFill>
                  <a:srgbClr val="FFFFFF"/>
                </a:solidFill>
                <a:effectLst/>
                <a:uLnTx/>
                <a:uFillTx/>
                <a:latin typeface="Verdana" pitchFamily="34" charset="0"/>
                <a:ea typeface="+mn-ea"/>
                <a:cs typeface="Arial" charset="0"/>
              </a:rPr>
              <a:t>1) How many hours have you spent writing per week over the last few months? Do you have a writing habit?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altLang="en-US" sz="24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altLang="en-US" sz="2400" b="0" i="0" u="none" strike="noStrike" kern="1200" cap="none" spc="0" normalizeH="0" baseline="0" noProof="0" dirty="0">
                <a:ln>
                  <a:noFill/>
                </a:ln>
                <a:solidFill>
                  <a:srgbClr val="FFFFFF"/>
                </a:solidFill>
                <a:effectLst/>
                <a:uLnTx/>
                <a:uFillTx/>
                <a:latin typeface="Verdana" pitchFamily="34" charset="0"/>
                <a:ea typeface="+mn-ea"/>
                <a:cs typeface="Arial" charset="0"/>
              </a:rPr>
              <a:t>2) Can you name one thing that’s helped and one thing that’s hindered your writing?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altLang="en-US" sz="24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altLang="en-US" sz="2400" b="0" i="0" u="none" strike="noStrike" kern="1200" cap="none" spc="0" normalizeH="0" baseline="0" noProof="0" dirty="0">
                <a:ln>
                  <a:noFill/>
                </a:ln>
                <a:solidFill>
                  <a:srgbClr val="FFFFFF"/>
                </a:solidFill>
                <a:effectLst/>
                <a:uLnTx/>
                <a:uFillTx/>
                <a:latin typeface="Verdana" pitchFamily="34" charset="0"/>
                <a:ea typeface="+mn-ea"/>
                <a:cs typeface="Arial" charset="0"/>
              </a:rPr>
              <a:t>3) Have you received any ‘stinging’ feedback on any of your thesis writing so far? If so, how did you respond?</a:t>
            </a:r>
          </a:p>
        </p:txBody>
      </p:sp>
      <p:sp>
        <p:nvSpPr>
          <p:cNvPr id="8" name="TextBox 9"/>
          <p:cNvSpPr txBox="1">
            <a:spLocks noChangeArrowheads="1"/>
          </p:cNvSpPr>
          <p:nvPr/>
        </p:nvSpPr>
        <p:spPr bwMode="auto">
          <a:xfrm>
            <a:off x="2063552" y="476673"/>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altLang="en-US" sz="2400" b="1" i="0" u="none" strike="noStrike" kern="1200" cap="none" spc="0" normalizeH="0" baseline="0" noProof="0" dirty="0">
                <a:ln>
                  <a:noFill/>
                </a:ln>
                <a:solidFill>
                  <a:srgbClr val="E4A025"/>
                </a:solidFill>
                <a:effectLst/>
                <a:uLnTx/>
                <a:uFillTx/>
                <a:latin typeface="Verdana" pitchFamily="34" charset="0"/>
                <a:ea typeface="+mn-ea"/>
                <a:cs typeface="Arial" charset="0"/>
              </a:rPr>
              <a:t>Discuss in your groups</a:t>
            </a:r>
          </a:p>
        </p:txBody>
      </p:sp>
    </p:spTree>
    <p:custDataLst>
      <p:tags r:id="rId1"/>
    </p:custDataLst>
    <p:extLst>
      <p:ext uri="{BB962C8B-B14F-4D97-AF65-F5344CB8AC3E}">
        <p14:creationId xmlns:p14="http://schemas.microsoft.com/office/powerpoint/2010/main" val="2696215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7" name="Text Box 9"/>
          <p:cNvSpPr txBox="1">
            <a:spLocks noChangeArrowheads="1"/>
          </p:cNvSpPr>
          <p:nvPr/>
        </p:nvSpPr>
        <p:spPr bwMode="auto">
          <a:xfrm>
            <a:off x="1991544" y="692696"/>
            <a:ext cx="3168352" cy="480131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NZ" sz="1800" b="0" i="0" u="none" strike="noStrike" kern="1200" cap="none" spc="0" normalizeH="0" baseline="0" noProof="0" dirty="0">
                <a:ln>
                  <a:noFill/>
                </a:ln>
                <a:solidFill>
                  <a:srgbClr val="FFFFFF"/>
                </a:solidFill>
                <a:effectLst/>
                <a:uLnTx/>
                <a:uFillTx/>
                <a:latin typeface="Arial" charset="0"/>
                <a:ea typeface="+mn-ea"/>
                <a:cs typeface="Arial" charset="0"/>
              </a:rPr>
              <a:t>The analysis shows that this paragraph is tightly-structured – each new sentence represents a move forward in the argument.</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NZ" sz="1800" b="0" i="0" u="none" strike="noStrike" kern="1200" cap="none" spc="0" normalizeH="0" baseline="0" noProof="0" dirty="0">
                <a:ln>
                  <a:noFill/>
                </a:ln>
                <a:solidFill>
                  <a:srgbClr val="FFFFFF"/>
                </a:solidFill>
                <a:effectLst/>
                <a:uLnTx/>
                <a:uFillTx/>
                <a:latin typeface="Arial" charset="0"/>
                <a:ea typeface="+mn-ea"/>
                <a:cs typeface="Arial" charset="0"/>
              </a:rPr>
              <a:t>If you have sentences that don’t, they should be cut – or merged into the sentence before.</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NZ" sz="1800" b="0" i="0" u="none" strike="noStrike" kern="1200" cap="none" spc="0" normalizeH="0" baseline="0" noProof="0" dirty="0">
                <a:ln>
                  <a:noFill/>
                </a:ln>
                <a:solidFill>
                  <a:srgbClr val="FFFFFF"/>
                </a:solidFill>
                <a:effectLst/>
                <a:uLnTx/>
                <a:uFillTx/>
                <a:latin typeface="Arial" charset="0"/>
                <a:ea typeface="+mn-ea"/>
                <a:cs typeface="Arial" charset="0"/>
              </a:rPr>
              <a:t>An essay is a moving stairway – any sentences that aren’t moving on need to get off!</a:t>
            </a:r>
          </a:p>
        </p:txBody>
      </p:sp>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024" y="973808"/>
            <a:ext cx="3391272" cy="423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157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0377"/>
                                        </p:tgtEl>
                                        <p:attrNameLst>
                                          <p:attrName>style.visibility</p:attrName>
                                        </p:attrNameLst>
                                      </p:cBhvr>
                                      <p:to>
                                        <p:strVal val="visible"/>
                                      </p:to>
                                    </p:set>
                                    <p:animEffect transition="in" filter="fade">
                                      <p:cBhvr>
                                        <p:cTn id="7" dur="500"/>
                                        <p:tgtEl>
                                          <p:spTgt spid="570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95472" y="428604"/>
            <a:ext cx="8286808"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1" i="0" u="none" strike="noStrike" kern="1200" cap="none" spc="0" normalizeH="0" baseline="0" noProof="0" dirty="0">
                <a:ln>
                  <a:noFill/>
                </a:ln>
                <a:solidFill>
                  <a:srgbClr val="E4A025"/>
                </a:solidFill>
                <a:effectLst/>
                <a:uLnTx/>
                <a:uFillTx/>
                <a:latin typeface="Arial" charset="0"/>
                <a:ea typeface="+mn-ea"/>
                <a:cs typeface="Arial" charset="0"/>
              </a:rPr>
              <a:t>This original draft contains too much of the ‘back story’ of the research and too many examples.</a:t>
            </a:r>
          </a:p>
        </p:txBody>
      </p:sp>
      <p:sp>
        <p:nvSpPr>
          <p:cNvPr id="7" name="TextBox 6"/>
          <p:cNvSpPr txBox="1"/>
          <p:nvPr/>
        </p:nvSpPr>
        <p:spPr>
          <a:xfrm>
            <a:off x="1919536" y="1654577"/>
            <a:ext cx="5152656" cy="470898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charset="0"/>
                <a:ea typeface="+mn-ea"/>
                <a:cs typeface="Arial" charset="0"/>
              </a:rPr>
              <a:t>... The team of three researchers – a married couple and the long-time friend and colleague of the husband – conducted a mixed-methodology study into the relative frequency of use of the four skills in such contexts as buying food, socialising, commuting, having dinner with one’s family, doing household chores, taking part in work meetings, dealing with clients, dealing with members of the public, having lunch with work colleagues etc....  They found that the average participant spent 45% of their communicative time listening, 30% speaking, 16% reading and 9% on writing (Rosenblatt, Cheatham &amp; Watt, 1982).</a:t>
            </a:r>
          </a:p>
        </p:txBody>
      </p:sp>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144" y="3212976"/>
            <a:ext cx="2827768" cy="179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20289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24034" y="428604"/>
            <a:ext cx="8286808"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1" i="0" u="none" strike="noStrike" kern="1200" cap="none" spc="0" normalizeH="0" baseline="0" noProof="0" dirty="0">
                <a:ln>
                  <a:noFill/>
                </a:ln>
                <a:solidFill>
                  <a:srgbClr val="E4A025"/>
                </a:solidFill>
                <a:effectLst/>
                <a:uLnTx/>
                <a:uFillTx/>
                <a:latin typeface="Arial" charset="0"/>
                <a:ea typeface="+mn-ea"/>
                <a:cs typeface="Arial" charset="0"/>
              </a:rPr>
              <a:t>This improved version focuses on the ‘big picture’.</a:t>
            </a:r>
          </a:p>
        </p:txBody>
      </p:sp>
      <p:sp>
        <p:nvSpPr>
          <p:cNvPr id="7" name="TextBox 6"/>
          <p:cNvSpPr txBox="1"/>
          <p:nvPr/>
        </p:nvSpPr>
        <p:spPr>
          <a:xfrm>
            <a:off x="2181772" y="1412777"/>
            <a:ext cx="7715304" cy="224676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charset="0"/>
                <a:ea typeface="+mn-ea"/>
                <a:cs typeface="Arial" charset="0"/>
              </a:rPr>
              <a:t>... The primacy of listening over the other communicative skills was borne out by a seminal study by Rosenblatt, Cheatham and Watt (1982). The researchers carefully measured use of the four skills in typical social and professional contexts. They found that a remarkable 45% of all communicative activities involved the listening skill.  People listened one and a half times as much as they spoke and five times as much as they wrote. </a:t>
            </a:r>
          </a:p>
        </p:txBody>
      </p:sp>
      <p:sp>
        <p:nvSpPr>
          <p:cNvPr id="4" name="TextBox 3"/>
          <p:cNvSpPr txBox="1"/>
          <p:nvPr/>
        </p:nvSpPr>
        <p:spPr>
          <a:xfrm>
            <a:off x="2024034" y="4214819"/>
            <a:ext cx="821537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400" b="0" i="0" u="none" strike="noStrike" kern="1200" cap="none" spc="0" normalizeH="0" baseline="0" noProof="0" dirty="0">
                <a:ln>
                  <a:noFill/>
                </a:ln>
                <a:solidFill>
                  <a:srgbClr val="E4A025"/>
                </a:solidFill>
                <a:effectLst/>
                <a:uLnTx/>
                <a:uFillTx/>
                <a:latin typeface="Arial" charset="0"/>
                <a:ea typeface="+mn-ea"/>
                <a:cs typeface="Arial" charset="0"/>
              </a:rPr>
              <a:t>Detail in itself is irrelevant – never include more detail than is absolutely necessary to support your point. </a:t>
            </a:r>
          </a:p>
        </p:txBody>
      </p:sp>
    </p:spTree>
    <p:custDataLst>
      <p:tags r:id="rId1"/>
    </p:custDataLst>
    <p:extLst>
      <p:ext uri="{BB962C8B-B14F-4D97-AF65-F5344CB8AC3E}">
        <p14:creationId xmlns:p14="http://schemas.microsoft.com/office/powerpoint/2010/main" val="113578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9585" y="1412777"/>
            <a:ext cx="7776864" cy="4247317"/>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NZ"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 common method of collecting information about a child’s feeding difficulties is through parent questionnaires. This is because they are quick to administer and do not require the presence of professionals (</a:t>
            </a:r>
            <a:r>
              <a:rPr kumimoji="0" lang="en-NZ" sz="1800" b="0"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Seivering</a:t>
            </a:r>
            <a:r>
              <a:rPr kumimoji="0" lang="en-NZ"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et al., 2010). One example of these questionnaires is the Brief Autism Mealtime Behaviour Inventory (BAMBI). This method of parent-report gathers information on mealtime behaviours (</a:t>
            </a:r>
            <a:r>
              <a:rPr kumimoji="0" lang="en-NZ" sz="1800" b="0"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Seivering</a:t>
            </a:r>
            <a:r>
              <a:rPr kumimoji="0" lang="en-NZ"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et al.,  2010). Another questionnaire used is a food preference inventory (FPI) where parents select how often their child eats a food (e.g. often, sometimes or never) (Sharp, </a:t>
            </a:r>
            <a:r>
              <a:rPr kumimoji="0" lang="en-NZ" sz="1800" b="0"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Jaquess</a:t>
            </a:r>
            <a:r>
              <a:rPr kumimoji="0" lang="en-NZ"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&amp; Lukens, 2013). Another option for assessing feeding difficulties for children with ASD is direct observation. This involves the therapist, researcher or parent feeding the child food from different food groups or textures (</a:t>
            </a:r>
            <a:r>
              <a:rPr kumimoji="0" lang="en-NZ" sz="1800" b="0"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Seivering</a:t>
            </a:r>
            <a:r>
              <a:rPr kumimoji="0" lang="en-NZ"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et al., 2010). The child’s behaviour, food preferences and interactions can be noted and analysed. </a:t>
            </a:r>
          </a:p>
        </p:txBody>
      </p:sp>
      <p:sp>
        <p:nvSpPr>
          <p:cNvPr id="3" name="TextBox 2"/>
          <p:cNvSpPr txBox="1"/>
          <p:nvPr/>
        </p:nvSpPr>
        <p:spPr>
          <a:xfrm>
            <a:off x="2024034" y="628659"/>
            <a:ext cx="8286808"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1" i="0" u="none" strike="noStrike" kern="1200" cap="none" spc="0" normalizeH="0" baseline="0" noProof="0" dirty="0">
                <a:ln>
                  <a:noFill/>
                </a:ln>
                <a:solidFill>
                  <a:srgbClr val="E4A025"/>
                </a:solidFill>
                <a:effectLst/>
                <a:uLnTx/>
                <a:uFillTx/>
                <a:latin typeface="Arial" charset="0"/>
                <a:ea typeface="+mn-ea"/>
                <a:cs typeface="Arial" charset="0"/>
              </a:rPr>
              <a:t>Task: Consider some ways that this paragraph might be made more concise</a:t>
            </a:r>
          </a:p>
        </p:txBody>
      </p:sp>
    </p:spTree>
    <p:custDataLst>
      <p:tags r:id="rId1"/>
    </p:custDataLst>
    <p:extLst>
      <p:ext uri="{BB962C8B-B14F-4D97-AF65-F5344CB8AC3E}">
        <p14:creationId xmlns:p14="http://schemas.microsoft.com/office/powerpoint/2010/main" val="2598007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7" y="1412776"/>
            <a:ext cx="8116913" cy="2862322"/>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NZ"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Information about a child’s feeding difficulties can be collected through convenient parent questionnaires or observation (which requires more time and expertise) (</a:t>
            </a:r>
            <a:r>
              <a:rPr kumimoji="0" lang="en-NZ" sz="1800" b="0"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Seivering</a:t>
            </a:r>
            <a:r>
              <a:rPr kumimoji="0" lang="en-NZ"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et al.,  2010). Parent questionnaires include the Brief Autism Mealtime Behaviour Inventory (BAMBI) (</a:t>
            </a:r>
            <a:r>
              <a:rPr kumimoji="0" lang="en-NZ" sz="1800" b="0"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Seivering</a:t>
            </a:r>
            <a:r>
              <a:rPr kumimoji="0" lang="en-NZ"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et al.,  2010) and the Food Preference Inventory (FPI), where parents record how often their child eats a food (Sharp, </a:t>
            </a:r>
            <a:r>
              <a:rPr kumimoji="0" lang="en-NZ" sz="1800" b="0"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Jaquess</a:t>
            </a:r>
            <a:r>
              <a:rPr kumimoji="0" lang="en-NZ"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&amp; Lukens, 2013). Direct observation involves the therapist, researcher or parent feeding the child food from different food groups or textures (</a:t>
            </a:r>
            <a:r>
              <a:rPr kumimoji="0" lang="en-NZ" sz="1800" b="0"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Seivering</a:t>
            </a:r>
            <a:r>
              <a:rPr kumimoji="0" lang="en-NZ"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et al., 2010), recording the child’s behaviour, preferences and interactions. (89 words)</a:t>
            </a:r>
          </a:p>
        </p:txBody>
      </p:sp>
      <p:sp>
        <p:nvSpPr>
          <p:cNvPr id="3" name="TextBox 2"/>
          <p:cNvSpPr txBox="1"/>
          <p:nvPr/>
        </p:nvSpPr>
        <p:spPr>
          <a:xfrm>
            <a:off x="2024034" y="628659"/>
            <a:ext cx="8286808"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1" i="0" u="none" strike="noStrike" kern="1200" cap="none" spc="0" normalizeH="0" baseline="0" noProof="0" dirty="0">
                <a:ln>
                  <a:noFill/>
                </a:ln>
                <a:solidFill>
                  <a:srgbClr val="E4A025"/>
                </a:solidFill>
                <a:effectLst/>
                <a:uLnTx/>
                <a:uFillTx/>
                <a:latin typeface="Arial" charset="0"/>
                <a:ea typeface="+mn-ea"/>
                <a:cs typeface="Arial" charset="0"/>
              </a:rPr>
              <a:t>Concise version</a:t>
            </a:r>
          </a:p>
        </p:txBody>
      </p:sp>
      <p:sp>
        <p:nvSpPr>
          <p:cNvPr id="4" name="TextBox 3"/>
          <p:cNvSpPr txBox="1"/>
          <p:nvPr/>
        </p:nvSpPr>
        <p:spPr>
          <a:xfrm>
            <a:off x="3071663" y="4509120"/>
            <a:ext cx="7160487" cy="193899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srgbClr val="E4A025"/>
                </a:solidFill>
                <a:effectLst/>
                <a:uLnTx/>
                <a:uFillTx/>
                <a:latin typeface="Arial" charset="0"/>
                <a:ea typeface="+mn-ea"/>
                <a:cs typeface="Arial" charset="0"/>
              </a:rPr>
              <a:t>Paragraph has a more inclusive topic sentence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NZ" sz="2000" b="0" i="0" u="none" strike="noStrike" kern="1200" cap="none" spc="0" normalizeH="0" baseline="0" noProof="0" dirty="0">
              <a:ln>
                <a:noFill/>
              </a:ln>
              <a:solidFill>
                <a:srgbClr val="E4A025"/>
              </a:solidFill>
              <a:effectLst/>
              <a:uLnTx/>
              <a:uFillTx/>
              <a:latin typeface="Arial" charset="0"/>
              <a:ea typeface="+mn-ea"/>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srgbClr val="E4A025"/>
                </a:solidFill>
                <a:effectLst/>
                <a:uLnTx/>
                <a:uFillTx/>
                <a:latin typeface="Arial" charset="0"/>
                <a:ea typeface="+mn-ea"/>
                <a:cs typeface="Arial" charset="0"/>
              </a:rPr>
              <a:t>Repetition has been reduced</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NZ" sz="2000" b="0" i="0" u="none" strike="noStrike" kern="1200" cap="none" spc="0" normalizeH="0" baseline="0" noProof="0" dirty="0">
              <a:ln>
                <a:noFill/>
              </a:ln>
              <a:solidFill>
                <a:srgbClr val="E4A025"/>
              </a:solidFill>
              <a:effectLst/>
              <a:uLnTx/>
              <a:uFillTx/>
              <a:latin typeface="Arial" charset="0"/>
              <a:ea typeface="+mn-ea"/>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srgbClr val="E4A025"/>
                </a:solidFill>
                <a:effectLst/>
                <a:uLnTx/>
                <a:uFillTx/>
                <a:latin typeface="Arial" charset="0"/>
                <a:ea typeface="+mn-ea"/>
                <a:cs typeface="Arial" charset="0"/>
              </a:rPr>
              <a:t>Some details (e.g. sometimes, often, never) have been omitted</a:t>
            </a:r>
          </a:p>
        </p:txBody>
      </p:sp>
    </p:spTree>
    <p:custDataLst>
      <p:tags r:id="rId1"/>
    </p:custDataLst>
    <p:extLst>
      <p:ext uri="{BB962C8B-B14F-4D97-AF65-F5344CB8AC3E}">
        <p14:creationId xmlns:p14="http://schemas.microsoft.com/office/powerpoint/2010/main" val="70273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9222" y="1124744"/>
            <a:ext cx="8496944" cy="550920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Academic writing for graduate students (3</a:t>
            </a:r>
            <a:r>
              <a:rPr kumimoji="0" lang="en-NZ" sz="16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rd</a:t>
            </a:r>
            <a:r>
              <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English in today’s research world: A writing guide.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Telling a research story: Writing a literature review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Abstracts and the writing of abstracts.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Creating contexts: Writing introductions across genres.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Navigating academia: Writing supporting genres. (this includes a number of different kinds of texts that academics have to write, including letters of recommendation, responses to journal reviews </a:t>
            </a:r>
            <a:r>
              <a:rPr kumimoji="0" lang="en-NZ" sz="1600" b="0"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etc</a:t>
            </a:r>
            <a:r>
              <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For further information, see: https://www.press.umich.edu/script/press/elt/special/swalesfeak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the moment, Massey University library has the first three; the others are available through ‘Bonus’ from other libraries.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Christine is well-known in the field and has recently presented at a writing conference in Wellington, New Zealand.</a:t>
            </a:r>
          </a:p>
        </p:txBody>
      </p:sp>
      <p:sp>
        <p:nvSpPr>
          <p:cNvPr id="3" name="TextBox 2"/>
          <p:cNvSpPr txBox="1"/>
          <p:nvPr/>
        </p:nvSpPr>
        <p:spPr>
          <a:xfrm>
            <a:off x="2016753" y="332656"/>
            <a:ext cx="8286808"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1" i="0" u="none" strike="noStrike" kern="1200" cap="none" spc="0" normalizeH="0" baseline="0" noProof="0" dirty="0">
                <a:ln>
                  <a:noFill/>
                </a:ln>
                <a:solidFill>
                  <a:srgbClr val="E4A025"/>
                </a:solidFill>
                <a:effectLst/>
                <a:uLnTx/>
                <a:uFillTx/>
                <a:latin typeface="Arial" charset="0"/>
                <a:ea typeface="+mn-ea"/>
                <a:cs typeface="Arial" charset="0"/>
              </a:rPr>
              <a:t>Recommended writing guides by John Swales and Christine Feak</a:t>
            </a:r>
          </a:p>
        </p:txBody>
      </p:sp>
    </p:spTree>
    <p:custDataLst>
      <p:tags r:id="rId1"/>
    </p:custDataLst>
    <p:extLst>
      <p:ext uri="{BB962C8B-B14F-4D97-AF65-F5344CB8AC3E}">
        <p14:creationId xmlns:p14="http://schemas.microsoft.com/office/powerpoint/2010/main" val="58820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Blue full.jpg"/>
          <p:cNvPicPr>
            <a:picLocks noChangeAspect="1"/>
          </p:cNvPicPr>
          <p:nvPr/>
        </p:nvPicPr>
        <p:blipFill>
          <a:blip r:embed="rId3" cstate="print"/>
          <a:srcRect/>
          <a:stretch>
            <a:fillRect/>
          </a:stretch>
        </p:blipFill>
        <p:spPr bwMode="auto">
          <a:xfrm>
            <a:off x="1524000" y="-5680"/>
            <a:ext cx="9144000" cy="6858000"/>
          </a:xfrm>
          <a:prstGeom prst="rect">
            <a:avLst/>
          </a:prstGeom>
          <a:noFill/>
          <a:ln w="9525">
            <a:noFill/>
            <a:miter lim="800000"/>
            <a:headEnd/>
            <a:tailEnd/>
          </a:ln>
        </p:spPr>
      </p:pic>
      <p:pic>
        <p:nvPicPr>
          <p:cNvPr id="5123" name="Picture 5" descr="Slash.png"/>
          <p:cNvPicPr>
            <a:picLocks noChangeAspect="1"/>
          </p:cNvPicPr>
          <p:nvPr/>
        </p:nvPicPr>
        <p:blipFill>
          <a:blip r:embed="rId4" cstate="print"/>
          <a:srcRect/>
          <a:stretch>
            <a:fillRect/>
          </a:stretch>
        </p:blipFill>
        <p:spPr bwMode="auto">
          <a:xfrm>
            <a:off x="1015531" y="301765"/>
            <a:ext cx="3584575" cy="1019175"/>
          </a:xfrm>
          <a:prstGeom prst="rect">
            <a:avLst/>
          </a:prstGeom>
          <a:noFill/>
          <a:ln w="9525">
            <a:noFill/>
            <a:miter lim="800000"/>
            <a:headEnd/>
            <a:tailEnd/>
          </a:ln>
        </p:spPr>
      </p:pic>
      <p:sp>
        <p:nvSpPr>
          <p:cNvPr id="5124" name="TextBox 6"/>
          <p:cNvSpPr txBox="1">
            <a:spLocks noChangeArrowheads="1"/>
          </p:cNvSpPr>
          <p:nvPr/>
        </p:nvSpPr>
        <p:spPr bwMode="auto">
          <a:xfrm>
            <a:off x="1287738" y="457409"/>
            <a:ext cx="3312368" cy="707886"/>
          </a:xfrm>
          <a:prstGeom prst="rect">
            <a:avLst/>
          </a:prstGeom>
          <a:noFill/>
          <a:ln w="9525">
            <a:noFill/>
            <a:miter lim="800000"/>
            <a:headEnd/>
            <a:tailEnd/>
          </a:ln>
        </p:spPr>
        <p:txBody>
          <a:bodyPr wrap="square">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WRITING TIPS FROM MASSEY SUPERVISORS</a:t>
            </a:r>
            <a:endParaRPr kumimoji="0" 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6" name="TextBox 9"/>
          <p:cNvSpPr txBox="1">
            <a:spLocks noChangeArrowheads="1"/>
          </p:cNvSpPr>
          <p:nvPr/>
        </p:nvSpPr>
        <p:spPr bwMode="auto">
          <a:xfrm>
            <a:off x="1284302" y="2054595"/>
            <a:ext cx="85432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None/>
            </a:pPr>
            <a:r>
              <a:rPr kumimoji="0" lang="en-NZ" altLang="en-US" sz="2400" b="0" i="0" u="none" strike="noStrike" kern="1200" cap="none" spc="0" normalizeH="0" baseline="0" noProof="0" dirty="0">
                <a:ln>
                  <a:noFill/>
                </a:ln>
                <a:solidFill>
                  <a:srgbClr val="FFFFFF"/>
                </a:solidFill>
                <a:effectLst/>
                <a:uLnTx/>
                <a:uFillTx/>
                <a:latin typeface="Verdana" pitchFamily="34" charset="0"/>
                <a:ea typeface="+mn-ea"/>
                <a:cs typeface="Arial" charset="0"/>
              </a:rPr>
              <a:t>1) Set up an initial meeting with your supervisors to discuss reasonable timeframes for reading and returnin</a:t>
            </a:r>
            <a:r>
              <a:rPr lang="en-NZ" altLang="en-US" sz="2400" dirty="0">
                <a:solidFill>
                  <a:srgbClr val="FFFFFF"/>
                </a:solidFill>
                <a:latin typeface="Verdana" pitchFamily="34" charset="0"/>
              </a:rPr>
              <a:t>g drafts.</a:t>
            </a:r>
            <a:endParaRPr kumimoji="0" lang="en-NZ" altLang="en-US" sz="24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ustDataLst>
      <p:tags r:id="rId1"/>
    </p:custDataLst>
    <p:extLst>
      <p:ext uri="{BB962C8B-B14F-4D97-AF65-F5344CB8AC3E}">
        <p14:creationId xmlns:p14="http://schemas.microsoft.com/office/powerpoint/2010/main" val="132952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ACA79B-607C-471C-945B-43861288504B}"/>
              </a:ext>
            </a:extLst>
          </p:cNvPr>
          <p:cNvSpPr>
            <a:spLocks noGrp="1"/>
          </p:cNvSpPr>
          <p:nvPr>
            <p:ph idx="1"/>
          </p:nvPr>
        </p:nvSpPr>
        <p:spPr/>
        <p:txBody>
          <a:bodyPr/>
          <a:lstStyle/>
          <a:p>
            <a:pPr marL="0" indent="0">
              <a:buNone/>
            </a:pPr>
            <a:r>
              <a:rPr lang="en-NZ" sz="2400" dirty="0">
                <a:solidFill>
                  <a:schemeClr val="bg1"/>
                </a:solidFill>
                <a:latin typeface="Verdana" panose="020B0604030504040204" pitchFamily="34" charset="0"/>
                <a:ea typeface="Verdana" panose="020B0604030504040204" pitchFamily="34" charset="0"/>
              </a:rPr>
              <a:t>2) Do not wait for all results to be in before modelling data or thinking about possible interpretations. </a:t>
            </a:r>
            <a:r>
              <a:rPr lang="en-NZ" sz="2400" dirty="0">
                <a:solidFill>
                  <a:srgbClr val="FFFFFF"/>
                </a:solidFill>
                <a:latin typeface="Verdana" panose="020B0604030504040204" pitchFamily="34" charset="0"/>
                <a:ea typeface="Verdana" panose="020B0604030504040204" pitchFamily="34" charset="0"/>
                <a:cs typeface="Verdana" panose="020B0604030504040204" pitchFamily="34" charset="0"/>
              </a:rPr>
              <a:t>Candidates should be proactive in thinking about a range of possible outcomes and the resulting range of possible interpretations, even before the experiments start. That way anticipated outcomes have already interpretations associated with them, making it easier to write them up.</a:t>
            </a:r>
          </a:p>
          <a:p>
            <a:pPr marL="0" indent="0">
              <a:buNone/>
            </a:pPr>
            <a:r>
              <a:rPr lang="en-NZ" sz="2400" dirty="0">
                <a:solidFill>
                  <a:schemeClr val="bg1"/>
                </a:solidFill>
                <a:latin typeface="Verdana" panose="020B0604030504040204" pitchFamily="34" charset="0"/>
                <a:ea typeface="Verdana" panose="020B0604030504040204" pitchFamily="34" charset="0"/>
              </a:rPr>
              <a:t> </a:t>
            </a:r>
          </a:p>
        </p:txBody>
      </p:sp>
      <p:pic>
        <p:nvPicPr>
          <p:cNvPr id="6" name="Picture 5" descr="Slash.png">
            <a:extLst>
              <a:ext uri="{FF2B5EF4-FFF2-40B4-BE49-F238E27FC236}">
                <a16:creationId xmlns:a16="http://schemas.microsoft.com/office/drawing/2014/main" id="{002B83D5-3B50-402E-8B18-3B41AEC0360E}"/>
              </a:ext>
            </a:extLst>
          </p:cNvPr>
          <p:cNvPicPr>
            <a:picLocks noChangeAspect="1"/>
          </p:cNvPicPr>
          <p:nvPr/>
        </p:nvPicPr>
        <p:blipFill>
          <a:blip r:embed="rId3" cstate="print"/>
          <a:srcRect/>
          <a:stretch>
            <a:fillRect/>
          </a:stretch>
        </p:blipFill>
        <p:spPr bwMode="auto">
          <a:xfrm>
            <a:off x="609600" y="404812"/>
            <a:ext cx="3584575" cy="1019175"/>
          </a:xfrm>
          <a:prstGeom prst="rect">
            <a:avLst/>
          </a:prstGeom>
          <a:noFill/>
          <a:ln w="9525">
            <a:noFill/>
            <a:miter lim="800000"/>
            <a:headEnd/>
            <a:tailEnd/>
          </a:ln>
        </p:spPr>
      </p:pic>
      <p:sp>
        <p:nvSpPr>
          <p:cNvPr id="7" name="TextBox 6">
            <a:extLst>
              <a:ext uri="{FF2B5EF4-FFF2-40B4-BE49-F238E27FC236}">
                <a16:creationId xmlns:a16="http://schemas.microsoft.com/office/drawing/2014/main" id="{76002B35-292F-4725-ABBB-D39E4B1468AF}"/>
              </a:ext>
            </a:extLst>
          </p:cNvPr>
          <p:cNvSpPr txBox="1">
            <a:spLocks noChangeArrowheads="1"/>
          </p:cNvSpPr>
          <p:nvPr/>
        </p:nvSpPr>
        <p:spPr bwMode="auto">
          <a:xfrm>
            <a:off x="881807" y="465136"/>
            <a:ext cx="3312368" cy="707886"/>
          </a:xfrm>
          <a:prstGeom prst="rect">
            <a:avLst/>
          </a:prstGeom>
          <a:noFill/>
          <a:ln w="9525">
            <a:noFill/>
            <a:miter lim="800000"/>
            <a:headEnd/>
            <a:tailEnd/>
          </a:ln>
        </p:spPr>
        <p:txBody>
          <a:bodyPr wrap="square">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WRITING TIPS FROM MASSEY SUPERVISORS</a:t>
            </a:r>
            <a:endParaRPr kumimoji="0" 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custDataLst>
      <p:tags r:id="rId1"/>
    </p:custDataLst>
    <p:extLst>
      <p:ext uri="{BB962C8B-B14F-4D97-AF65-F5344CB8AC3E}">
        <p14:creationId xmlns:p14="http://schemas.microsoft.com/office/powerpoint/2010/main" val="308846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ACA79B-607C-471C-945B-43861288504B}"/>
              </a:ext>
            </a:extLst>
          </p:cNvPr>
          <p:cNvSpPr>
            <a:spLocks noGrp="1"/>
          </p:cNvSpPr>
          <p:nvPr>
            <p:ph idx="1"/>
          </p:nvPr>
        </p:nvSpPr>
        <p:spPr/>
        <p:txBody>
          <a:bodyPr/>
          <a:lstStyle/>
          <a:p>
            <a:pPr marL="0" indent="0">
              <a:buNone/>
            </a:pPr>
            <a:r>
              <a:rPr lang="en-NZ" sz="2400" dirty="0">
                <a:solidFill>
                  <a:schemeClr val="bg1"/>
                </a:solidFill>
                <a:latin typeface="Verdana" panose="020B0604030504040204" pitchFamily="34" charset="0"/>
                <a:ea typeface="Verdana" panose="020B0604030504040204" pitchFamily="34" charset="0"/>
              </a:rPr>
              <a:t>3) Do not use the MS Word ‘Master Document’ feature early on. </a:t>
            </a:r>
            <a:r>
              <a:rPr lang="en-NZ" sz="24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Formatting takes a long time. Work with individual chapters and keep them as separate files. “Master document” is a feature that links those files in order to quickly make tables of figures, tables, and contents. This table is easily made in the end, manually, only takes a couple of hours. I almost lost my thesis due to file corruptions occurring as part of a “Master document”.</a:t>
            </a:r>
          </a:p>
          <a:p>
            <a:pPr marL="0" indent="0">
              <a:buNone/>
            </a:pPr>
            <a:r>
              <a:rPr lang="en-NZ" sz="2400" dirty="0">
                <a:solidFill>
                  <a:schemeClr val="bg1"/>
                </a:solidFill>
                <a:latin typeface="Verdana" panose="020B0604030504040204" pitchFamily="34" charset="0"/>
                <a:ea typeface="Verdana" panose="020B0604030504040204" pitchFamily="34" charset="0"/>
              </a:rPr>
              <a:t>  </a:t>
            </a:r>
          </a:p>
        </p:txBody>
      </p:sp>
      <p:pic>
        <p:nvPicPr>
          <p:cNvPr id="6" name="Picture 5" descr="Slash.png">
            <a:extLst>
              <a:ext uri="{FF2B5EF4-FFF2-40B4-BE49-F238E27FC236}">
                <a16:creationId xmlns:a16="http://schemas.microsoft.com/office/drawing/2014/main" id="{002B83D5-3B50-402E-8B18-3B41AEC0360E}"/>
              </a:ext>
            </a:extLst>
          </p:cNvPr>
          <p:cNvPicPr>
            <a:picLocks noChangeAspect="1"/>
          </p:cNvPicPr>
          <p:nvPr/>
        </p:nvPicPr>
        <p:blipFill>
          <a:blip r:embed="rId3" cstate="print"/>
          <a:srcRect/>
          <a:stretch>
            <a:fillRect/>
          </a:stretch>
        </p:blipFill>
        <p:spPr bwMode="auto">
          <a:xfrm>
            <a:off x="609600" y="404812"/>
            <a:ext cx="3584575" cy="1019175"/>
          </a:xfrm>
          <a:prstGeom prst="rect">
            <a:avLst/>
          </a:prstGeom>
          <a:noFill/>
          <a:ln w="9525">
            <a:noFill/>
            <a:miter lim="800000"/>
            <a:headEnd/>
            <a:tailEnd/>
          </a:ln>
        </p:spPr>
      </p:pic>
      <p:sp>
        <p:nvSpPr>
          <p:cNvPr id="7" name="TextBox 6">
            <a:extLst>
              <a:ext uri="{FF2B5EF4-FFF2-40B4-BE49-F238E27FC236}">
                <a16:creationId xmlns:a16="http://schemas.microsoft.com/office/drawing/2014/main" id="{76002B35-292F-4725-ABBB-D39E4B1468AF}"/>
              </a:ext>
            </a:extLst>
          </p:cNvPr>
          <p:cNvSpPr txBox="1">
            <a:spLocks noChangeArrowheads="1"/>
          </p:cNvSpPr>
          <p:nvPr/>
        </p:nvSpPr>
        <p:spPr bwMode="auto">
          <a:xfrm>
            <a:off x="881807" y="465136"/>
            <a:ext cx="3312368" cy="707886"/>
          </a:xfrm>
          <a:prstGeom prst="rect">
            <a:avLst/>
          </a:prstGeom>
          <a:noFill/>
          <a:ln w="9525">
            <a:noFill/>
            <a:miter lim="800000"/>
            <a:headEnd/>
            <a:tailEnd/>
          </a:ln>
        </p:spPr>
        <p:txBody>
          <a:bodyPr wrap="square">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WRITING TIPS FROM MASSEY SUPERVISORS</a:t>
            </a:r>
            <a:endParaRPr kumimoji="0" 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custDataLst>
      <p:tags r:id="rId1"/>
    </p:custDataLst>
    <p:extLst>
      <p:ext uri="{BB962C8B-B14F-4D97-AF65-F5344CB8AC3E}">
        <p14:creationId xmlns:p14="http://schemas.microsoft.com/office/powerpoint/2010/main" val="1716798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ACA79B-607C-471C-945B-43861288504B}"/>
              </a:ext>
            </a:extLst>
          </p:cNvPr>
          <p:cNvSpPr>
            <a:spLocks noGrp="1"/>
          </p:cNvSpPr>
          <p:nvPr>
            <p:ph idx="1"/>
          </p:nvPr>
        </p:nvSpPr>
        <p:spPr/>
        <p:txBody>
          <a:bodyPr/>
          <a:lstStyle/>
          <a:p>
            <a:pPr marL="0" indent="0">
              <a:buNone/>
            </a:pPr>
            <a:r>
              <a:rPr lang="en-NZ" sz="2400" dirty="0">
                <a:solidFill>
                  <a:schemeClr val="bg1"/>
                </a:solidFill>
                <a:latin typeface="Verdana" panose="020B0604030504040204" pitchFamily="34" charset="0"/>
                <a:ea typeface="Verdana" panose="020B0604030504040204" pitchFamily="34" charset="0"/>
              </a:rPr>
              <a:t>  </a:t>
            </a:r>
          </a:p>
        </p:txBody>
      </p:sp>
      <p:pic>
        <p:nvPicPr>
          <p:cNvPr id="6" name="Picture 5" descr="Slash.png">
            <a:extLst>
              <a:ext uri="{FF2B5EF4-FFF2-40B4-BE49-F238E27FC236}">
                <a16:creationId xmlns:a16="http://schemas.microsoft.com/office/drawing/2014/main" id="{002B83D5-3B50-402E-8B18-3B41AEC0360E}"/>
              </a:ext>
            </a:extLst>
          </p:cNvPr>
          <p:cNvPicPr>
            <a:picLocks noChangeAspect="1"/>
          </p:cNvPicPr>
          <p:nvPr/>
        </p:nvPicPr>
        <p:blipFill>
          <a:blip r:embed="rId3" cstate="print"/>
          <a:srcRect/>
          <a:stretch>
            <a:fillRect/>
          </a:stretch>
        </p:blipFill>
        <p:spPr bwMode="auto">
          <a:xfrm>
            <a:off x="609600" y="404812"/>
            <a:ext cx="3584575" cy="1019175"/>
          </a:xfrm>
          <a:prstGeom prst="rect">
            <a:avLst/>
          </a:prstGeom>
          <a:noFill/>
          <a:ln w="9525">
            <a:noFill/>
            <a:miter lim="800000"/>
            <a:headEnd/>
            <a:tailEnd/>
          </a:ln>
        </p:spPr>
      </p:pic>
      <p:sp>
        <p:nvSpPr>
          <p:cNvPr id="7" name="TextBox 6">
            <a:extLst>
              <a:ext uri="{FF2B5EF4-FFF2-40B4-BE49-F238E27FC236}">
                <a16:creationId xmlns:a16="http://schemas.microsoft.com/office/drawing/2014/main" id="{76002B35-292F-4725-ABBB-D39E4B1468AF}"/>
              </a:ext>
            </a:extLst>
          </p:cNvPr>
          <p:cNvSpPr txBox="1">
            <a:spLocks noChangeArrowheads="1"/>
          </p:cNvSpPr>
          <p:nvPr/>
        </p:nvSpPr>
        <p:spPr bwMode="auto">
          <a:xfrm>
            <a:off x="881807" y="465136"/>
            <a:ext cx="3312368" cy="707886"/>
          </a:xfrm>
          <a:prstGeom prst="rect">
            <a:avLst/>
          </a:prstGeom>
          <a:noFill/>
          <a:ln w="9525">
            <a:noFill/>
            <a:miter lim="800000"/>
            <a:headEnd/>
            <a:tailEnd/>
          </a:ln>
        </p:spPr>
        <p:txBody>
          <a:bodyPr wrap="square">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WRITING TIPS FROM MASSEY SUPERVISORS</a:t>
            </a:r>
            <a:endParaRPr kumimoji="0" 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 name="TextBox 1">
            <a:extLst>
              <a:ext uri="{FF2B5EF4-FFF2-40B4-BE49-F238E27FC236}">
                <a16:creationId xmlns:a16="http://schemas.microsoft.com/office/drawing/2014/main" id="{98ED6348-CB99-4941-85D9-0013D1547706}"/>
              </a:ext>
            </a:extLst>
          </p:cNvPr>
          <p:cNvSpPr txBox="1"/>
          <p:nvPr/>
        </p:nvSpPr>
        <p:spPr>
          <a:xfrm>
            <a:off x="609600" y="1695635"/>
            <a:ext cx="10332021" cy="3416320"/>
          </a:xfrm>
          <a:prstGeom prst="rect">
            <a:avLst/>
          </a:prstGeom>
          <a:noFill/>
        </p:spPr>
        <p:txBody>
          <a:bodyPr wrap="square" rtlCol="0">
            <a:spAutoFit/>
          </a:bodyPr>
          <a:lstStyle/>
          <a:p>
            <a:r>
              <a:rPr lang="en-NZ" sz="2400" dirty="0">
                <a:solidFill>
                  <a:schemeClr val="bg1"/>
                </a:solidFill>
                <a:latin typeface="Verdana" panose="020B0604030504040204" pitchFamily="34" charset="0"/>
                <a:ea typeface="Verdana" panose="020B0604030504040204" pitchFamily="34" charset="0"/>
              </a:rPr>
              <a:t>4) Buy a basic writing book to ensure you have mastered the use of apostrophes, semi-colons etc. </a:t>
            </a:r>
            <a:r>
              <a:rPr lang="en-NZ" sz="2400" dirty="0">
                <a:solidFill>
                  <a:srgbClr val="FFFFFF"/>
                </a:solidFill>
                <a:latin typeface="Verdana" panose="020B0604030504040204" pitchFamily="34" charset="0"/>
                <a:ea typeface="Verdana" panose="020B0604030504040204" pitchFamily="34" charset="0"/>
                <a:cs typeface="Verdana" panose="020B0604030504040204" pitchFamily="34" charset="0"/>
              </a:rPr>
              <a:t>One supervisor explained that: it sounds basic but it is so irritating, and upsets the flow of the material and examiners get frustrated (not a good thing). Another mentioned: Examiners tend to pick up on small issues – typographical usually.  Students should work hard to make sure their copy is clean as possible.  For me, if I am distracted by the form then I'm distracted. Therefore remove the distractions and let the text the flow.</a:t>
            </a:r>
            <a:endParaRPr lang="en-NZ" sz="2400" dirty="0">
              <a:solidFill>
                <a:schemeClr val="bg1"/>
              </a:solidFill>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3792515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ACA79B-607C-471C-945B-43861288504B}"/>
              </a:ext>
            </a:extLst>
          </p:cNvPr>
          <p:cNvSpPr>
            <a:spLocks noGrp="1"/>
          </p:cNvSpPr>
          <p:nvPr>
            <p:ph idx="1"/>
          </p:nvPr>
        </p:nvSpPr>
        <p:spPr/>
        <p:txBody>
          <a:bodyPr/>
          <a:lstStyle/>
          <a:p>
            <a:pPr marL="0" indent="0">
              <a:buNone/>
            </a:pPr>
            <a:r>
              <a:rPr lang="en-NZ" sz="2400" dirty="0">
                <a:solidFill>
                  <a:schemeClr val="bg1"/>
                </a:solidFill>
                <a:latin typeface="Verdana" panose="020B0604030504040204" pitchFamily="34" charset="0"/>
                <a:ea typeface="Verdana" panose="020B0604030504040204" pitchFamily="34" charset="0"/>
              </a:rPr>
              <a:t>  </a:t>
            </a:r>
          </a:p>
        </p:txBody>
      </p:sp>
      <p:pic>
        <p:nvPicPr>
          <p:cNvPr id="6" name="Picture 5" descr="Slash.png">
            <a:extLst>
              <a:ext uri="{FF2B5EF4-FFF2-40B4-BE49-F238E27FC236}">
                <a16:creationId xmlns:a16="http://schemas.microsoft.com/office/drawing/2014/main" id="{002B83D5-3B50-402E-8B18-3B41AEC0360E}"/>
              </a:ext>
            </a:extLst>
          </p:cNvPr>
          <p:cNvPicPr>
            <a:picLocks noChangeAspect="1"/>
          </p:cNvPicPr>
          <p:nvPr/>
        </p:nvPicPr>
        <p:blipFill>
          <a:blip r:embed="rId3" cstate="print"/>
          <a:srcRect/>
          <a:stretch>
            <a:fillRect/>
          </a:stretch>
        </p:blipFill>
        <p:spPr bwMode="auto">
          <a:xfrm>
            <a:off x="609600" y="404812"/>
            <a:ext cx="3584575" cy="1019175"/>
          </a:xfrm>
          <a:prstGeom prst="rect">
            <a:avLst/>
          </a:prstGeom>
          <a:noFill/>
          <a:ln w="9525">
            <a:noFill/>
            <a:miter lim="800000"/>
            <a:headEnd/>
            <a:tailEnd/>
          </a:ln>
        </p:spPr>
      </p:pic>
      <p:sp>
        <p:nvSpPr>
          <p:cNvPr id="7" name="TextBox 6">
            <a:extLst>
              <a:ext uri="{FF2B5EF4-FFF2-40B4-BE49-F238E27FC236}">
                <a16:creationId xmlns:a16="http://schemas.microsoft.com/office/drawing/2014/main" id="{76002B35-292F-4725-ABBB-D39E4B1468AF}"/>
              </a:ext>
            </a:extLst>
          </p:cNvPr>
          <p:cNvSpPr txBox="1">
            <a:spLocks noChangeArrowheads="1"/>
          </p:cNvSpPr>
          <p:nvPr/>
        </p:nvSpPr>
        <p:spPr bwMode="auto">
          <a:xfrm>
            <a:off x="881807" y="465136"/>
            <a:ext cx="3312368" cy="707886"/>
          </a:xfrm>
          <a:prstGeom prst="rect">
            <a:avLst/>
          </a:prstGeom>
          <a:noFill/>
          <a:ln w="9525">
            <a:noFill/>
            <a:miter lim="800000"/>
            <a:headEnd/>
            <a:tailEnd/>
          </a:ln>
        </p:spPr>
        <p:txBody>
          <a:bodyPr wrap="square">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WRITING TIPS FROM MASSEY SUPERVISORS</a:t>
            </a:r>
            <a:endParaRPr kumimoji="0" 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 name="TextBox 1">
            <a:extLst>
              <a:ext uri="{FF2B5EF4-FFF2-40B4-BE49-F238E27FC236}">
                <a16:creationId xmlns:a16="http://schemas.microsoft.com/office/drawing/2014/main" id="{98ED6348-CB99-4941-85D9-0013D1547706}"/>
              </a:ext>
            </a:extLst>
          </p:cNvPr>
          <p:cNvSpPr txBox="1"/>
          <p:nvPr/>
        </p:nvSpPr>
        <p:spPr>
          <a:xfrm>
            <a:off x="609600" y="1695635"/>
            <a:ext cx="10332021" cy="2308324"/>
          </a:xfrm>
          <a:prstGeom prst="rect">
            <a:avLst/>
          </a:prstGeom>
          <a:noFill/>
        </p:spPr>
        <p:txBody>
          <a:bodyPr wrap="square" rtlCol="0">
            <a:spAutoFit/>
          </a:bodyPr>
          <a:lstStyle/>
          <a:p>
            <a:r>
              <a:rPr lang="en-NZ" sz="2400" dirty="0">
                <a:solidFill>
                  <a:schemeClr val="bg1"/>
                </a:solidFill>
                <a:latin typeface="Verdana" panose="020B0604030504040204" pitchFamily="34" charset="0"/>
                <a:ea typeface="Verdana" panose="020B0604030504040204" pitchFamily="34" charset="0"/>
              </a:rPr>
              <a:t>5) Students need to concentrate on the basics: identify a problem, summarise and evaluate what has been done, and explain how the study goes beyond existing research. </a:t>
            </a:r>
            <a:r>
              <a:rPr lang="en-NZ" sz="2400" dirty="0">
                <a:solidFill>
                  <a:srgbClr val="FFFFFF"/>
                </a:solidFill>
                <a:latin typeface="Verdana" panose="020B0604030504040204" pitchFamily="34" charset="0"/>
                <a:ea typeface="Verdana" panose="020B0604030504040204" pitchFamily="34" charset="0"/>
                <a:cs typeface="Verdana" panose="020B0604030504040204" pitchFamily="34" charset="0"/>
              </a:rPr>
              <a:t>The supervisor lamented that the </a:t>
            </a:r>
            <a:r>
              <a:rPr lang="en-US" sz="2400" dirty="0">
                <a:solidFill>
                  <a:srgbClr val="FFFFFF"/>
                </a:solidFill>
                <a:latin typeface="Verdana" panose="020B0604030504040204" pitchFamily="34" charset="0"/>
                <a:ea typeface="Verdana" panose="020B0604030504040204" pitchFamily="34" charset="0"/>
                <a:cs typeface="Verdana" panose="020B0604030504040204" pitchFamily="34" charset="0"/>
              </a:rPr>
              <a:t>majority of the time students just simply list all their readings.</a:t>
            </a:r>
          </a:p>
          <a:p>
            <a:endParaRPr lang="en-NZ" sz="2400" dirty="0">
              <a:solidFill>
                <a:schemeClr val="bg1"/>
              </a:solidFill>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224902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ACA79B-607C-471C-945B-43861288504B}"/>
              </a:ext>
            </a:extLst>
          </p:cNvPr>
          <p:cNvSpPr>
            <a:spLocks noGrp="1"/>
          </p:cNvSpPr>
          <p:nvPr>
            <p:ph idx="1"/>
          </p:nvPr>
        </p:nvSpPr>
        <p:spPr/>
        <p:txBody>
          <a:bodyPr/>
          <a:lstStyle/>
          <a:p>
            <a:pPr marL="0" indent="0">
              <a:buNone/>
            </a:pPr>
            <a:r>
              <a:rPr lang="en-NZ" sz="2400" dirty="0">
                <a:solidFill>
                  <a:schemeClr val="bg1"/>
                </a:solidFill>
                <a:latin typeface="Verdana" panose="020B0604030504040204" pitchFamily="34" charset="0"/>
                <a:ea typeface="Verdana" panose="020B0604030504040204" pitchFamily="34" charset="0"/>
              </a:rPr>
              <a:t>  </a:t>
            </a:r>
          </a:p>
        </p:txBody>
      </p:sp>
      <p:pic>
        <p:nvPicPr>
          <p:cNvPr id="6" name="Picture 5" descr="Slash.png">
            <a:extLst>
              <a:ext uri="{FF2B5EF4-FFF2-40B4-BE49-F238E27FC236}">
                <a16:creationId xmlns:a16="http://schemas.microsoft.com/office/drawing/2014/main" id="{002B83D5-3B50-402E-8B18-3B41AEC0360E}"/>
              </a:ext>
            </a:extLst>
          </p:cNvPr>
          <p:cNvPicPr>
            <a:picLocks noChangeAspect="1"/>
          </p:cNvPicPr>
          <p:nvPr/>
        </p:nvPicPr>
        <p:blipFill>
          <a:blip r:embed="rId3" cstate="print"/>
          <a:srcRect/>
          <a:stretch>
            <a:fillRect/>
          </a:stretch>
        </p:blipFill>
        <p:spPr bwMode="auto">
          <a:xfrm>
            <a:off x="609600" y="404812"/>
            <a:ext cx="3584575" cy="1019175"/>
          </a:xfrm>
          <a:prstGeom prst="rect">
            <a:avLst/>
          </a:prstGeom>
          <a:noFill/>
          <a:ln w="9525">
            <a:noFill/>
            <a:miter lim="800000"/>
            <a:headEnd/>
            <a:tailEnd/>
          </a:ln>
        </p:spPr>
      </p:pic>
      <p:sp>
        <p:nvSpPr>
          <p:cNvPr id="7" name="TextBox 6">
            <a:extLst>
              <a:ext uri="{FF2B5EF4-FFF2-40B4-BE49-F238E27FC236}">
                <a16:creationId xmlns:a16="http://schemas.microsoft.com/office/drawing/2014/main" id="{76002B35-292F-4725-ABBB-D39E4B1468AF}"/>
              </a:ext>
            </a:extLst>
          </p:cNvPr>
          <p:cNvSpPr txBox="1">
            <a:spLocks noChangeArrowheads="1"/>
          </p:cNvSpPr>
          <p:nvPr/>
        </p:nvSpPr>
        <p:spPr bwMode="auto">
          <a:xfrm>
            <a:off x="881807" y="465136"/>
            <a:ext cx="3312368" cy="707886"/>
          </a:xfrm>
          <a:prstGeom prst="rect">
            <a:avLst/>
          </a:prstGeom>
          <a:noFill/>
          <a:ln w="9525">
            <a:noFill/>
            <a:miter lim="800000"/>
            <a:headEnd/>
            <a:tailEnd/>
          </a:ln>
        </p:spPr>
        <p:txBody>
          <a:bodyPr wrap="square">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WRITING TIPS FROM MASSEY SUPERVISORS</a:t>
            </a:r>
            <a:endParaRPr kumimoji="0" 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 name="TextBox 1">
            <a:extLst>
              <a:ext uri="{FF2B5EF4-FFF2-40B4-BE49-F238E27FC236}">
                <a16:creationId xmlns:a16="http://schemas.microsoft.com/office/drawing/2014/main" id="{98ED6348-CB99-4941-85D9-0013D1547706}"/>
              </a:ext>
            </a:extLst>
          </p:cNvPr>
          <p:cNvSpPr txBox="1"/>
          <p:nvPr/>
        </p:nvSpPr>
        <p:spPr>
          <a:xfrm>
            <a:off x="609600" y="1695635"/>
            <a:ext cx="10332021" cy="2308324"/>
          </a:xfrm>
          <a:prstGeom prst="rect">
            <a:avLst/>
          </a:prstGeom>
          <a:noFill/>
        </p:spPr>
        <p:txBody>
          <a:bodyPr wrap="square" rtlCol="0">
            <a:spAutoFit/>
          </a:bodyPr>
          <a:lstStyle/>
          <a:p>
            <a:r>
              <a:rPr lang="en-NZ" sz="2400" dirty="0">
                <a:solidFill>
                  <a:schemeClr val="bg1"/>
                </a:solidFill>
                <a:latin typeface="Verdana" panose="020B0604030504040204" pitchFamily="34" charset="0"/>
                <a:ea typeface="Verdana" panose="020B0604030504040204" pitchFamily="34" charset="0"/>
              </a:rPr>
              <a:t>6) Prepare how you’d explain your thesis in 30 seconds to someone you met in an elevator, this will help you gain a clear sense of the overall narrative. </a:t>
            </a:r>
            <a:r>
              <a:rPr lang="en-NZ" sz="2400" dirty="0">
                <a:solidFill>
                  <a:srgbClr val="FFFFFF"/>
                </a:solidFill>
                <a:latin typeface="Verdana" panose="020B0604030504040204" pitchFamily="34" charset="0"/>
                <a:ea typeface="Verdana" panose="020B0604030504040204" pitchFamily="34" charset="0"/>
                <a:cs typeface="Verdana" panose="020B0604030504040204" pitchFamily="34" charset="0"/>
              </a:rPr>
              <a:t>The supervisor also recommended creating a one-page synopsis of your thesis, a flow chart and/or a table of contents.</a:t>
            </a:r>
          </a:p>
          <a:p>
            <a:endParaRPr lang="en-NZ" sz="2400" dirty="0">
              <a:solidFill>
                <a:schemeClr val="bg1"/>
              </a:solidFill>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20983628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 Univers 57 Condensed"/>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TotalTime>
  <Words>2961</Words>
  <Application>Microsoft Office PowerPoint</Application>
  <PresentationFormat>Widescreen</PresentationFormat>
  <Paragraphs>189</Paragraphs>
  <Slides>35</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 Univers 57 Condensed</vt:lpstr>
      <vt:lpstr>Calibri</vt:lpstr>
      <vt:lpstr>Verdana</vt:lpstr>
      <vt:lpstr>2_Office Theme</vt:lpstr>
      <vt:lpstr>Default Design</vt:lpstr>
      <vt:lpstr>Core writing skills for HRD students  Mastering the three C’s Clarity, Conciseness and Coherence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Precise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writing skills for HRD students  Mastering the three C’s Clarity, Conciseness and Coherence</dc:title>
  <dc:creator>Marston, Kendra</dc:creator>
  <cp:lastModifiedBy>Boniface, Alexis</cp:lastModifiedBy>
  <cp:revision>35</cp:revision>
  <dcterms:created xsi:type="dcterms:W3CDTF">2020-06-22T22:22:47Z</dcterms:created>
  <dcterms:modified xsi:type="dcterms:W3CDTF">2020-08-17T21:33:04Z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D18765EC-7F52-472C-9A04-B9969D61C3B2</vt:lpwstr>
  </property>
  <property fmtid="{D5CDD505-2E9C-101B-9397-08002B2CF9AE}" pid="3" name="ArticulatePath">
    <vt:lpwstr>Presentation1</vt:lpwstr>
  </property>
</Properties>
</file>